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96" r:id="rId4"/>
    <p:sldId id="259" r:id="rId5"/>
    <p:sldId id="268" r:id="rId6"/>
    <p:sldId id="301" r:id="rId7"/>
    <p:sldId id="260" r:id="rId8"/>
    <p:sldId id="297" r:id="rId9"/>
    <p:sldId id="263" r:id="rId10"/>
    <p:sldId id="298" r:id="rId11"/>
    <p:sldId id="299" r:id="rId12"/>
    <p:sldId id="289" r:id="rId13"/>
    <p:sldId id="300" r:id="rId14"/>
    <p:sldId id="262" r:id="rId15"/>
    <p:sldId id="280" r:id="rId16"/>
    <p:sldId id="294" r:id="rId17"/>
    <p:sldId id="291" r:id="rId18"/>
    <p:sldId id="283" r:id="rId19"/>
    <p:sldId id="295" r:id="rId20"/>
    <p:sldId id="27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CE87F-4541-4BB3-BFAB-BD0F3B7DE422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1F010-4FD2-408D-B66F-6C4BA0B7CC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6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F010-4FD2-408D-B66F-6C4BA0B7CC3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F010-4FD2-408D-B66F-6C4BA0B7CC3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F010-4FD2-408D-B66F-6C4BA0B7CC3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4" Type="http://schemas.openxmlformats.org/officeDocument/2006/relationships/image" Target="../media/image27.emf"/><Relationship Id="rId9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7.emf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ea typeface="+mn-ea"/>
                <a:cs typeface="+mn-cs"/>
              </a:rPr>
              <a:t>A Practical Method to Estimate the Spatial Resolution of GEM Detector</a:t>
            </a:r>
            <a:endParaRPr lang="zh-CN" altLang="en-US" sz="3600" b="1" dirty="0">
              <a:solidFill>
                <a:srgbClr val="0000CC"/>
              </a:solidFill>
              <a:ea typeface="+mn-ea"/>
              <a:cs typeface="+mn-cs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428875" y="2357438"/>
            <a:ext cx="4124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rgbClr val="7030A0"/>
                </a:solidFill>
                <a:latin typeface="+mj-lt"/>
                <a:ea typeface="+mn-ea"/>
              </a:rPr>
              <a:t>Rensheng</a:t>
            </a:r>
            <a:r>
              <a:rPr lang="en-US" altLang="zh-CN" sz="2800" b="1" dirty="0">
                <a:solidFill>
                  <a:srgbClr val="7030A0"/>
                </a:solidFill>
                <a:latin typeface="+mj-lt"/>
                <a:ea typeface="+mn-ea"/>
              </a:rPr>
              <a:t>  Wang (</a:t>
            </a:r>
            <a:r>
              <a:rPr lang="zh-CN" altLang="en-US" sz="2400" b="1" dirty="0">
                <a:solidFill>
                  <a:srgbClr val="7030A0"/>
                </a:solidFill>
                <a:latin typeface="+mj-lt"/>
                <a:ea typeface="+mn-ea"/>
              </a:rPr>
              <a:t>王仁生</a:t>
            </a:r>
            <a:r>
              <a:rPr lang="en-US" altLang="zh-CN" sz="2800" b="1" dirty="0">
                <a:solidFill>
                  <a:srgbClr val="7030A0"/>
                </a:solidFill>
                <a:latin typeface="+mj-lt"/>
                <a:ea typeface="+mn-ea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rgbClr val="7030A0"/>
                </a:solidFill>
                <a:latin typeface="+mj-lt"/>
                <a:ea typeface="+mn-ea"/>
              </a:rPr>
              <a:t>Tsinghua</a:t>
            </a:r>
            <a:r>
              <a:rPr lang="en-US" altLang="zh-CN" sz="2800" b="1" dirty="0">
                <a:solidFill>
                  <a:srgbClr val="7030A0"/>
                </a:solidFill>
                <a:latin typeface="+mj-lt"/>
                <a:ea typeface="+mn-ea"/>
              </a:rPr>
              <a:t> U. (</a:t>
            </a:r>
            <a:r>
              <a:rPr lang="zh-CN" altLang="en-US" sz="2400" b="1" dirty="0">
                <a:solidFill>
                  <a:srgbClr val="7030A0"/>
                </a:solidFill>
                <a:latin typeface="+mj-lt"/>
                <a:ea typeface="+mn-ea"/>
              </a:rPr>
              <a:t>清华大学</a:t>
            </a:r>
            <a:r>
              <a:rPr lang="en-US" altLang="zh-CN" sz="2800" b="1" dirty="0">
                <a:solidFill>
                  <a:srgbClr val="7030A0"/>
                </a:solidFill>
                <a:latin typeface="+mj-lt"/>
                <a:ea typeface="+mn-ea"/>
              </a:rPr>
              <a:t>)</a:t>
            </a:r>
            <a:endParaRPr lang="zh-CN" altLang="en-US" sz="2800" b="1" dirty="0">
              <a:solidFill>
                <a:srgbClr val="7030A0"/>
              </a:solidFill>
              <a:latin typeface="+mj-lt"/>
              <a:ea typeface="+mn-ea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57250" y="5214938"/>
            <a:ext cx="75832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latin typeface="Calibri" pitchFamily="34" charset="0"/>
              </a:rPr>
              <a:t>The </a:t>
            </a:r>
            <a:r>
              <a:rPr lang="en-US" altLang="zh-CN" sz="2800" b="1" dirty="0" smtClean="0">
                <a:latin typeface="Calibri" pitchFamily="34" charset="0"/>
              </a:rPr>
              <a:t>Fourth Workshop </a:t>
            </a:r>
            <a:r>
              <a:rPr lang="en-US" altLang="zh-CN" sz="2800" b="1" dirty="0">
                <a:latin typeface="Calibri" pitchFamily="34" charset="0"/>
              </a:rPr>
              <a:t>on </a:t>
            </a:r>
            <a:r>
              <a:rPr lang="en-US" altLang="zh-CN" sz="2800" b="1" dirty="0" smtClean="0">
                <a:latin typeface="Calibri" pitchFamily="34" charset="0"/>
              </a:rPr>
              <a:t>Hadron </a:t>
            </a:r>
            <a:r>
              <a:rPr lang="en-US" altLang="zh-CN" sz="2800" b="1" dirty="0">
                <a:latin typeface="Calibri" pitchFamily="34" charset="0"/>
              </a:rPr>
              <a:t>Physics in China </a:t>
            </a:r>
          </a:p>
          <a:p>
            <a:pPr algn="ctr"/>
            <a:r>
              <a:rPr lang="en-US" altLang="zh-CN" sz="2800" b="1" dirty="0">
                <a:latin typeface="Calibri" pitchFamily="34" charset="0"/>
              </a:rPr>
              <a:t>and Opportunities with 12GeV </a:t>
            </a:r>
            <a:r>
              <a:rPr lang="en-US" altLang="zh-CN" sz="2800" b="1" dirty="0" err="1">
                <a:latin typeface="Calibri" pitchFamily="34" charset="0"/>
              </a:rPr>
              <a:t>JLab</a:t>
            </a:r>
            <a:r>
              <a:rPr lang="en-US" altLang="zh-CN" sz="2800" b="1" dirty="0">
                <a:latin typeface="Calibri" pitchFamily="34" charset="0"/>
              </a:rPr>
              <a:t> 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8596" y="3770313"/>
            <a:ext cx="8536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Calibri" pitchFamily="34" charset="0"/>
              </a:rPr>
              <a:t>Collaborators: </a:t>
            </a:r>
            <a:r>
              <a:rPr lang="en-US" altLang="zh-CN" sz="24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itchFamily="34" charset="0"/>
              </a:rPr>
              <a:t>Yan Huang,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libri" pitchFamily="34" charset="0"/>
              </a:rPr>
              <a:t>Zhi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itchFamily="34" charset="0"/>
              </a:rPr>
              <a:t>-Gang </a:t>
            </a:r>
            <a:r>
              <a:rPr lang="en-US" altLang="zh-CN" sz="2800" b="1" dirty="0">
                <a:solidFill>
                  <a:srgbClr val="7030A0"/>
                </a:solidFill>
                <a:latin typeface="Calibri" pitchFamily="34" charset="0"/>
              </a:rPr>
              <a:t>Xiao,  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itchFamily="34" charset="0"/>
              </a:rPr>
              <a:t>Zhao Zhang</a:t>
            </a:r>
          </a:p>
          <a:p>
            <a:r>
              <a:rPr lang="en-US" altLang="zh-CN" sz="2800" b="1" dirty="0" smtClean="0">
                <a:solidFill>
                  <a:srgbClr val="7030A0"/>
                </a:solidFill>
                <a:latin typeface="Calibri" pitchFamily="34" charset="0"/>
              </a:rPr>
              <a:t>			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libri" pitchFamily="34" charset="0"/>
              </a:rPr>
              <a:t>Rong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itchFamily="34" charset="0"/>
              </a:rPr>
              <a:t> Wang,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libri" pitchFamily="34" charset="0"/>
              </a:rPr>
              <a:t>Haiyan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libri" pitchFamily="34" charset="0"/>
              </a:rPr>
              <a:t>Gao</a:t>
            </a:r>
            <a:endParaRPr lang="en-US" altLang="zh-CN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78581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rgbClr val="3333CC"/>
                </a:solidFill>
              </a:rPr>
              <a:t>A </a:t>
            </a:r>
            <a:r>
              <a:rPr lang="en-US" altLang="zh-CN" sz="3600" b="1" dirty="0" smtClean="0">
                <a:solidFill>
                  <a:srgbClr val="3333CC"/>
                </a:solidFill>
              </a:rPr>
              <a:t>practical </a:t>
            </a:r>
            <a:r>
              <a:rPr lang="en-US" altLang="zh-CN" sz="3600" b="1" dirty="0" smtClean="0">
                <a:solidFill>
                  <a:srgbClr val="3333CC"/>
                </a:solidFill>
              </a:rPr>
              <a:t>method</a:t>
            </a:r>
            <a:endParaRPr lang="zh-CN" altLang="en-US" sz="3600" b="1" dirty="0">
              <a:solidFill>
                <a:srgbClr val="3333CC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57752" y="1571612"/>
          <a:ext cx="183357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4" imgW="977760" imgH="228600" progId="Equation.DSMT4">
                  <p:embed/>
                </p:oleObj>
              </mc:Choice>
              <mc:Fallback>
                <p:oleObj name="Equation" r:id="rId4" imgW="9777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571612"/>
                        <a:ext cx="1833575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500570"/>
            <a:ext cx="5529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But, the slit width can NOT be measured precisely.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Luckily:</a:t>
            </a:r>
          </a:p>
        </p:txBody>
      </p:sp>
      <p:pic>
        <p:nvPicPr>
          <p:cNvPr id="12" name="图片 11" descr="Collimator-source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4422"/>
            <a:ext cx="4071934" cy="2616096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86313" y="842963"/>
          <a:ext cx="41640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7" imgW="1587240" imgH="253800" progId="Equation.DSMT4">
                  <p:embed/>
                </p:oleObj>
              </mc:Choice>
              <mc:Fallback>
                <p:oleObj name="Equation" r:id="rId7" imgW="15872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842963"/>
                        <a:ext cx="41640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4"/>
          <p:cNvGrpSpPr/>
          <p:nvPr/>
        </p:nvGrpSpPr>
        <p:grpSpPr>
          <a:xfrm>
            <a:off x="1643042" y="571480"/>
            <a:ext cx="2431732" cy="571504"/>
            <a:chOff x="1643042" y="571480"/>
            <a:chExt cx="2431732" cy="571504"/>
          </a:xfrm>
        </p:grpSpPr>
        <p:sp>
          <p:nvSpPr>
            <p:cNvPr id="6" name="爆炸形 1 5"/>
            <p:cNvSpPr/>
            <p:nvPr/>
          </p:nvSpPr>
          <p:spPr>
            <a:xfrm>
              <a:off x="1643042" y="785794"/>
              <a:ext cx="642942" cy="357190"/>
            </a:xfrm>
            <a:prstGeom prst="irregularSeal1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0232" y="571480"/>
              <a:ext cx="2074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baseline="30000" dirty="0" smtClean="0"/>
                <a:t>55</a:t>
              </a:r>
              <a:r>
                <a:rPr lang="en-US" altLang="zh-CN" b="1" dirty="0" smtClean="0"/>
                <a:t>Fe(Surface source)</a:t>
              </a:r>
              <a:endParaRPr lang="zh-CN" altLang="en-US" b="1" dirty="0"/>
            </a:p>
          </p:txBody>
        </p:sp>
      </p:grp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714876" y="2643182"/>
          <a:ext cx="4005316" cy="85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9" imgW="1244520" imgH="241200" progId="Equation.DSMT4">
                  <p:embed/>
                </p:oleObj>
              </mc:Choice>
              <mc:Fallback>
                <p:oleObj name="Equation" r:id="rId9" imgW="124452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2643182"/>
                        <a:ext cx="4005316" cy="857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495925" y="1930400"/>
          <a:ext cx="20161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11" imgW="876240" imgH="241200" progId="Equation.DSMT4">
                  <p:embed/>
                </p:oleObj>
              </mc:Choice>
              <mc:Fallback>
                <p:oleObj name="Equation" r:id="rId11" imgW="87624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1930400"/>
                        <a:ext cx="20161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929322" cy="78581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rgbClr val="3333CC"/>
                </a:solidFill>
              </a:rPr>
              <a:t>A practical </a:t>
            </a:r>
            <a:r>
              <a:rPr lang="en-US" altLang="zh-CN" sz="3600" b="1" dirty="0" smtClean="0">
                <a:solidFill>
                  <a:srgbClr val="3333CC"/>
                </a:solidFill>
              </a:rPr>
              <a:t>method (Continue)</a:t>
            </a:r>
            <a:endParaRPr lang="zh-CN" altLang="en-US" sz="3600" b="1" dirty="0">
              <a:solidFill>
                <a:srgbClr val="3333CC"/>
              </a:solidFill>
            </a:endParaRPr>
          </a:p>
        </p:txBody>
      </p:sp>
      <p:pic>
        <p:nvPicPr>
          <p:cNvPr id="14" name="图片 13" descr="c1_ratio_d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571480"/>
            <a:ext cx="5429256" cy="4357693"/>
          </a:xfrm>
          <a:prstGeom prst="rect">
            <a:avLst/>
          </a:prstGeom>
        </p:spPr>
      </p:pic>
      <p:pic>
        <p:nvPicPr>
          <p:cNvPr id="12" name="图片 11" descr="Collimator-source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4071934" cy="2616096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65754"/>
              </p:ext>
            </p:extLst>
          </p:nvPr>
        </p:nvGraphicFramePr>
        <p:xfrm>
          <a:off x="1450714" y="5877272"/>
          <a:ext cx="4103202" cy="77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6" imgW="1168200" imgH="241200" progId="Equation.DSMT4">
                  <p:embed/>
                </p:oleObj>
              </mc:Choice>
              <mc:Fallback>
                <p:oleObj name="Equation" r:id="rId6" imgW="11682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714" y="5877272"/>
                        <a:ext cx="4103202" cy="779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4"/>
          <p:cNvGrpSpPr/>
          <p:nvPr/>
        </p:nvGrpSpPr>
        <p:grpSpPr>
          <a:xfrm>
            <a:off x="1643042" y="571480"/>
            <a:ext cx="2431732" cy="571504"/>
            <a:chOff x="1643042" y="571480"/>
            <a:chExt cx="2431732" cy="571504"/>
          </a:xfrm>
        </p:grpSpPr>
        <p:sp>
          <p:nvSpPr>
            <p:cNvPr id="6" name="爆炸形 1 5"/>
            <p:cNvSpPr/>
            <p:nvPr/>
          </p:nvSpPr>
          <p:spPr>
            <a:xfrm>
              <a:off x="1643042" y="785794"/>
              <a:ext cx="642942" cy="357190"/>
            </a:xfrm>
            <a:prstGeom prst="irregularSeal1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0232" y="571480"/>
              <a:ext cx="2074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baseline="30000" dirty="0" smtClean="0"/>
                <a:t>55</a:t>
              </a:r>
              <a:r>
                <a:rPr lang="en-US" altLang="zh-CN" b="1" dirty="0" smtClean="0"/>
                <a:t>Fe(Surface source)</a:t>
              </a:r>
              <a:endParaRPr lang="zh-CN" altLang="en-US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75656" y="4803446"/>
            <a:ext cx="5825456" cy="785794"/>
            <a:chOff x="3143240" y="5072074"/>
            <a:chExt cx="5825456" cy="785794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43240" y="5072074"/>
            <a:ext cx="1778375" cy="785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3" name="Equation" r:id="rId8" imgW="545760" imgH="241200" progId="Equation.DSMT4">
                    <p:embed/>
                  </p:oleObj>
                </mc:Choice>
                <mc:Fallback>
                  <p:oleObj name="Equation" r:id="rId8" imgW="545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5072074"/>
                          <a:ext cx="1778375" cy="785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169899" y="5429264"/>
              <a:ext cx="3798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therein, n means the counting rate</a:t>
              </a:r>
              <a:endParaRPr lang="zh-CN" alt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-24"/>
            <a:ext cx="3681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Simulation Results(1-D)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060" y="2214554"/>
            <a:ext cx="9130940" cy="4500594"/>
            <a:chOff x="0" y="357167"/>
            <a:chExt cx="9202410" cy="4500594"/>
          </a:xfrm>
        </p:grpSpPr>
        <p:pic>
          <p:nvPicPr>
            <p:cNvPr id="5" name="图片 4" descr="c1_ratio_res2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2745"/>
              <a:ext cx="4947139" cy="4395015"/>
            </a:xfrm>
            <a:prstGeom prst="rect">
              <a:avLst/>
            </a:prstGeom>
          </p:spPr>
        </p:pic>
        <p:pic>
          <p:nvPicPr>
            <p:cNvPr id="6" name="图片 5" descr="c1_fit_graph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57167"/>
              <a:ext cx="4630410" cy="450059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-32" y="748239"/>
            <a:ext cx="639854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</a:rPr>
              <a:t>Simulation conditions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：</a:t>
            </a:r>
            <a:endParaRPr lang="en-US" altLang="zh-CN" sz="2400" b="1" dirty="0" smtClean="0">
              <a:solidFill>
                <a:srgbClr val="0000CC"/>
              </a:solidFill>
            </a:endParaRPr>
          </a:p>
          <a:p>
            <a:r>
              <a:rPr lang="en-US" altLang="zh-CN" sz="2000" b="1" dirty="0" smtClean="0"/>
              <a:t>GEM spatial resolution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70</a:t>
            </a:r>
            <a:r>
              <a:rPr lang="el-GR" altLang="zh-CN" sz="2000" b="1" dirty="0" smtClean="0"/>
              <a:t>μ</a:t>
            </a:r>
            <a:r>
              <a:rPr lang="en-US" altLang="zh-CN" sz="2000" b="1" dirty="0" smtClean="0"/>
              <a:t>m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Slit thickness(mm)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3, 4, 5, 6, 7;</a:t>
            </a:r>
          </a:p>
          <a:p>
            <a:r>
              <a:rPr lang="en-US" altLang="zh-CN" sz="2000" b="1" dirty="0" smtClean="0"/>
              <a:t>Slit width(</a:t>
            </a:r>
            <a:r>
              <a:rPr lang="el-GR" altLang="zh-CN" sz="2000" b="1" dirty="0" smtClean="0"/>
              <a:t>μ</a:t>
            </a:r>
            <a:r>
              <a:rPr lang="en-US" altLang="zh-CN" sz="2000" b="1" dirty="0" smtClean="0"/>
              <a:t>m):20,30… 100;</a:t>
            </a:r>
          </a:p>
          <a:p>
            <a:r>
              <a:rPr lang="en-US" altLang="zh-CN" sz="2000" b="1" dirty="0" smtClean="0"/>
              <a:t>The angle(slit with readout strip, deg):1.0, 0.5, 0.25, 0.125;</a:t>
            </a:r>
            <a:endParaRPr lang="zh-CN" altLang="en-US" sz="2000" b="1" dirty="0"/>
          </a:p>
        </p:txBody>
      </p:sp>
      <p:pic>
        <p:nvPicPr>
          <p:cNvPr id="11" name="图片 10" descr="gem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9" y="1"/>
            <a:ext cx="414337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Experimental 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215370" cy="11430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b="1" dirty="0" smtClean="0"/>
              <a:t>1-Dimension Readout</a:t>
            </a:r>
          </a:p>
          <a:p>
            <a:pPr>
              <a:buFont typeface="Wingdings" pitchFamily="2" charset="2"/>
              <a:buChar char="l"/>
            </a:pPr>
            <a:r>
              <a:rPr lang="en-US" altLang="zh-CN" b="1" dirty="0" smtClean="0"/>
              <a:t>Readout strip: D=200um  400um;</a:t>
            </a:r>
          </a:p>
          <a:p>
            <a:pPr>
              <a:buNone/>
            </a:pPr>
            <a:endParaRPr lang="en-US" altLang="zh-CN" b="1" dirty="0" smtClean="0"/>
          </a:p>
          <a:p>
            <a:endParaRPr lang="zh-CN" altLang="en-US" dirty="0"/>
          </a:p>
        </p:txBody>
      </p:sp>
      <p:pic>
        <p:nvPicPr>
          <p:cNvPr id="4" name="图片 5" descr="IMG_25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24" y="2357430"/>
            <a:ext cx="26545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 descr="a1.JPG"/>
          <p:cNvPicPr>
            <a:picLocks noChangeAspect="1"/>
          </p:cNvPicPr>
          <p:nvPr/>
        </p:nvPicPr>
        <p:blipFill>
          <a:blip r:embed="rId3"/>
          <a:srcRect l="24218" t="9375" r="21094" b="23958"/>
          <a:stretch>
            <a:fillRect/>
          </a:stretch>
        </p:blipFill>
        <p:spPr>
          <a:xfrm>
            <a:off x="4071934" y="2357431"/>
            <a:ext cx="4500594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7190" y="142852"/>
            <a:ext cx="8572528" cy="5033698"/>
            <a:chOff x="377855" y="467005"/>
            <a:chExt cx="9144000" cy="5390888"/>
          </a:xfrm>
        </p:grpSpPr>
        <p:pic>
          <p:nvPicPr>
            <p:cNvPr id="3" name="图片 2" descr="c1_viewerSchema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855" y="498344"/>
              <a:ext cx="9144000" cy="53595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14678" y="467005"/>
              <a:ext cx="2270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When W≈40</a:t>
              </a:r>
              <a:r>
                <a:rPr lang="el-GR" altLang="zh-CN" sz="2400" b="1" dirty="0" smtClean="0"/>
                <a:t>μ</a:t>
              </a:r>
              <a:r>
                <a:rPr lang="en-US" altLang="zh-CN" sz="2400" b="1" dirty="0" smtClean="0"/>
                <a:t>m:</a:t>
              </a:r>
              <a:endParaRPr lang="zh-CN" altLang="en-US" sz="2400" b="1" dirty="0" smtClean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2908" y="5167893"/>
            <a:ext cx="9144000" cy="1618693"/>
            <a:chOff x="0" y="5105957"/>
            <a:chExt cx="9144000" cy="1618693"/>
          </a:xfrm>
        </p:grpSpPr>
        <p:sp>
          <p:nvSpPr>
            <p:cNvPr id="4" name="TextBox 3"/>
            <p:cNvSpPr txBox="1"/>
            <p:nvPr/>
          </p:nvSpPr>
          <p:spPr>
            <a:xfrm>
              <a:off x="0" y="5105957"/>
              <a:ext cx="914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1, (a): get the events from main peak(mean ±2</a:t>
              </a:r>
              <a:r>
                <a:rPr lang="el-GR" altLang="zh-CN" sz="2000" b="1" dirty="0" smtClean="0"/>
                <a:t>σ</a:t>
              </a:r>
              <a:r>
                <a:rPr lang="en-US" altLang="zh-CN" sz="2000" b="1" dirty="0" smtClean="0"/>
                <a:t>), covered with the red line; </a:t>
              </a:r>
            </a:p>
            <a:p>
              <a:r>
                <a:rPr lang="en-US" altLang="zh-CN" sz="2000" b="1" dirty="0" smtClean="0"/>
                <a:t>2, (b): calculate the position by the centre-of-gravity method;  subtract the background(under the blue dotted line), then fit it with </a:t>
              </a:r>
              <a:r>
                <a:rPr lang="en-US" altLang="zh-CN" sz="2000" b="1" dirty="0" err="1" smtClean="0"/>
                <a:t>gaus-func</a:t>
              </a:r>
              <a:r>
                <a:rPr lang="en-US" altLang="zh-CN" sz="2000" b="1" dirty="0" smtClean="0"/>
                <a:t>;</a:t>
              </a:r>
            </a:p>
            <a:p>
              <a:r>
                <a:rPr lang="en-US" altLang="zh-CN" sz="2000" b="1" dirty="0" smtClean="0"/>
                <a:t>3, </a:t>
              </a:r>
            </a:p>
          </p:txBody>
        </p:sp>
        <p:graphicFrame>
          <p:nvGraphicFramePr>
            <p:cNvPr id="27649" name="Object 1"/>
            <p:cNvGraphicFramePr>
              <a:graphicFrameLocks noChangeAspect="1"/>
            </p:cNvGraphicFramePr>
            <p:nvPr/>
          </p:nvGraphicFramePr>
          <p:xfrm>
            <a:off x="525463" y="6000750"/>
            <a:ext cx="1189037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Equation" r:id="rId4" imgW="647640" imgH="393480" progId="Equation.DSMT4">
                    <p:embed/>
                  </p:oleObj>
                </mc:Choice>
                <mc:Fallback>
                  <p:oleObj name="Equation" r:id="rId4" imgW="647640" imgH="39348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63" y="6000750"/>
                          <a:ext cx="1189037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857356" y="6143644"/>
              <a:ext cx="5106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Therein: S-the area of main peak; T-the testing time</a:t>
              </a:r>
              <a:endParaRPr lang="zh-CN" altLang="en-US" b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1_resul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6513816" cy="5000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-24"/>
            <a:ext cx="6318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The Test result(1-D, 200</a:t>
            </a:r>
            <a:r>
              <a:rPr lang="el-GR" altLang="zh-CN" sz="2800" b="1" dirty="0" smtClean="0">
                <a:solidFill>
                  <a:srgbClr val="0000CC"/>
                </a:solidFill>
              </a:rPr>
              <a:t>μ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m readout strip)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406" y="5270857"/>
            <a:ext cx="5899372" cy="1444291"/>
            <a:chOff x="142844" y="555949"/>
            <a:chExt cx="5899372" cy="1444291"/>
          </a:xfrm>
        </p:grpSpPr>
        <p:sp>
          <p:nvSpPr>
            <p:cNvPr id="4" name="TextBox 3"/>
            <p:cNvSpPr txBox="1"/>
            <p:nvPr/>
          </p:nvSpPr>
          <p:spPr>
            <a:xfrm>
              <a:off x="142844" y="555949"/>
              <a:ext cx="589937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(1), When w ≈40, 50,60,70,80</a:t>
              </a:r>
              <a:r>
                <a:rPr lang="el-GR" altLang="zh-CN" sz="2000" b="1" dirty="0" smtClean="0"/>
                <a:t>μ</a:t>
              </a:r>
              <a:r>
                <a:rPr lang="en-US" altLang="zh-CN" sz="2000" b="1" dirty="0" smtClean="0"/>
                <a:t>m, </a:t>
              </a:r>
            </a:p>
            <a:p>
              <a:r>
                <a:rPr lang="en-US" altLang="zh-CN" sz="2000" b="1" dirty="0" smtClean="0"/>
                <a:t>with the ratio as the x axis, with the </a:t>
              </a:r>
              <a:r>
                <a:rPr lang="el-GR" altLang="zh-CN" sz="2000" b="1" dirty="0" smtClean="0"/>
                <a:t>σ</a:t>
              </a:r>
              <a:r>
                <a:rPr lang="en-US" altLang="zh-CN" sz="2000" b="1" baseline="30000" dirty="0" smtClean="0"/>
                <a:t>2</a:t>
              </a:r>
              <a:r>
                <a:rPr lang="en-US" altLang="zh-CN" sz="2000" b="1" baseline="-25000" dirty="0" smtClean="0"/>
                <a:t>tot</a:t>
              </a:r>
              <a:r>
                <a:rPr lang="en-US" altLang="zh-CN" sz="2000" b="1" dirty="0" smtClean="0"/>
                <a:t> as the y axis.</a:t>
              </a:r>
            </a:p>
            <a:p>
              <a:r>
                <a:rPr lang="en-US" altLang="zh-CN" sz="2000" b="1" dirty="0" smtClean="0"/>
                <a:t>(2), Fit the graph with line-</a:t>
              </a:r>
              <a:r>
                <a:rPr lang="en-US" altLang="zh-CN" sz="2000" b="1" dirty="0" err="1" smtClean="0"/>
                <a:t>func</a:t>
              </a:r>
              <a:r>
                <a:rPr lang="en-US" altLang="zh-CN" sz="2000" b="1" dirty="0" smtClean="0"/>
                <a:t>, we can get </a:t>
              </a:r>
            </a:p>
          </p:txBody>
        </p:sp>
        <p:graphicFrame>
          <p:nvGraphicFramePr>
            <p:cNvPr id="33793" name="Object 1"/>
            <p:cNvGraphicFramePr>
              <a:graphicFrameLocks noChangeAspect="1"/>
            </p:cNvGraphicFramePr>
            <p:nvPr/>
          </p:nvGraphicFramePr>
          <p:xfrm>
            <a:off x="1071538" y="1450962"/>
            <a:ext cx="3584762" cy="549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8" name="Equation" r:id="rId4" imgW="1574640" imgH="241200" progId="Equation.DSMT4">
                    <p:embed/>
                  </p:oleObj>
                </mc:Choice>
                <mc:Fallback>
                  <p:oleObj name="Equation" r:id="rId4" imgW="1574640" imgH="24120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38" y="1450962"/>
                          <a:ext cx="3584762" cy="549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5357818" y="6072206"/>
            <a:ext cx="3732947" cy="707886"/>
            <a:chOff x="5357818" y="6143644"/>
            <a:chExt cx="37329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5929322" y="6143644"/>
              <a:ext cx="3161443" cy="70788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altLang="zh-CN" sz="4000" b="1" dirty="0" smtClean="0">
                  <a:solidFill>
                    <a:srgbClr val="C00000"/>
                  </a:solidFill>
                </a:rPr>
                <a:t>σ</a:t>
              </a:r>
              <a:r>
                <a:rPr lang="en-US" altLang="zh-CN" sz="3600" baseline="-25000" dirty="0" smtClean="0">
                  <a:solidFill>
                    <a:srgbClr val="C00000"/>
                  </a:solidFill>
                </a:rPr>
                <a:t>GEM</a:t>
              </a:r>
              <a:r>
                <a:rPr lang="en-US" altLang="zh-CN" sz="3200" dirty="0" smtClean="0">
                  <a:solidFill>
                    <a:srgbClr val="C00000"/>
                  </a:solidFill>
                </a:rPr>
                <a:t>=56 ±15</a:t>
              </a:r>
              <a:r>
                <a:rPr lang="el-GR" altLang="zh-CN" sz="3200" dirty="0" smtClean="0">
                  <a:solidFill>
                    <a:srgbClr val="C00000"/>
                  </a:solidFill>
                </a:rPr>
                <a:t>μ</a:t>
              </a:r>
              <a:r>
                <a:rPr lang="en-US" altLang="zh-CN" sz="3200" dirty="0" smtClean="0">
                  <a:solidFill>
                    <a:srgbClr val="C00000"/>
                  </a:solidFill>
                </a:rPr>
                <a:t>m</a:t>
              </a:r>
              <a:endParaRPr lang="zh-CN" altLang="en-US" sz="2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5357818" y="6286520"/>
              <a:ext cx="500066" cy="50006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42081" y="2214565"/>
            <a:ext cx="2544761" cy="2286005"/>
            <a:chOff x="6242081" y="1714500"/>
            <a:chExt cx="2759075" cy="2555875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6252375" y="1714500"/>
            <a:ext cx="1934624" cy="1075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9" name="Equation" r:id="rId6" imgW="634680" imgH="444240" progId="Equation.DSMT4">
                    <p:embed/>
                  </p:oleObj>
                </mc:Choice>
                <mc:Fallback>
                  <p:oleObj name="Equation" r:id="rId6" imgW="634680" imgH="4442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2375" y="1714500"/>
                          <a:ext cx="1934624" cy="10755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6242081" y="2841625"/>
            <a:ext cx="2759075" cy="142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0" name="Equation" r:id="rId8" imgW="1028520" imgH="533160" progId="Equation.DSMT4">
                    <p:embed/>
                  </p:oleObj>
                </mc:Choice>
                <mc:Fallback>
                  <p:oleObj name="Equation" r:id="rId8" imgW="1028520" imgH="5331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2081" y="2841625"/>
                          <a:ext cx="2759075" cy="1428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1_400um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5"/>
            <a:ext cx="6643734" cy="51980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2" y="-24"/>
            <a:ext cx="6318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The Test result(1-D, 400</a:t>
            </a:r>
            <a:r>
              <a:rPr lang="el-GR" altLang="zh-CN" sz="2800" b="1" dirty="0" smtClean="0">
                <a:solidFill>
                  <a:srgbClr val="0000CC"/>
                </a:solidFill>
              </a:rPr>
              <a:t>μ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m readout strip)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57818" y="6072206"/>
            <a:ext cx="3739359" cy="707886"/>
            <a:chOff x="5357818" y="6143644"/>
            <a:chExt cx="3739359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5929322" y="6143644"/>
              <a:ext cx="3167855" cy="70788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altLang="zh-CN" sz="4000" b="1" dirty="0" smtClean="0">
                  <a:solidFill>
                    <a:srgbClr val="C00000"/>
                  </a:solidFill>
                </a:rPr>
                <a:t>σ</a:t>
              </a:r>
              <a:r>
                <a:rPr lang="en-US" altLang="zh-CN" sz="3600" baseline="-25000" dirty="0" smtClean="0">
                  <a:solidFill>
                    <a:srgbClr val="C00000"/>
                  </a:solidFill>
                </a:rPr>
                <a:t>GEM</a:t>
              </a:r>
              <a:r>
                <a:rPr lang="en-US" altLang="zh-CN" sz="3200" dirty="0" smtClean="0">
                  <a:solidFill>
                    <a:srgbClr val="C00000"/>
                  </a:solidFill>
                </a:rPr>
                <a:t>=41 ±79</a:t>
              </a:r>
              <a:r>
                <a:rPr lang="el-GR" altLang="zh-CN" sz="3200" dirty="0" smtClean="0">
                  <a:solidFill>
                    <a:srgbClr val="C00000"/>
                  </a:solidFill>
                </a:rPr>
                <a:t>μ</a:t>
              </a:r>
              <a:r>
                <a:rPr lang="en-US" altLang="zh-CN" sz="3200" dirty="0" smtClean="0">
                  <a:solidFill>
                    <a:srgbClr val="C00000"/>
                  </a:solidFill>
                </a:rPr>
                <a:t>m</a:t>
              </a:r>
              <a:endParaRPr lang="zh-CN" altLang="en-US" sz="2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7" name="右箭头 6"/>
            <p:cNvSpPr/>
            <p:nvPr/>
          </p:nvSpPr>
          <p:spPr>
            <a:xfrm>
              <a:off x="5357818" y="6286520"/>
              <a:ext cx="500066" cy="50006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285728"/>
            <a:ext cx="521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Calibri" pitchFamily="34" charset="0"/>
              </a:rPr>
              <a:t>Cluster size of signal of main peak</a:t>
            </a:r>
            <a:endParaRPr lang="zh-CN" altLang="en-US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5364" name="图片 4" descr="C_Clus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71612"/>
            <a:ext cx="8286750" cy="48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313" y="1000108"/>
          <a:ext cx="476250" cy="51169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250"/>
              </a:tblGrid>
              <a:tr h="67538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-HV</a:t>
                      </a:r>
                      <a:endParaRPr lang="zh-CN" altLang="en-US" sz="1800" dirty="0"/>
                    </a:p>
                  </a:txBody>
                  <a:tcPr marL="91438" marR="91438" marT="45716" marB="45716"/>
                </a:tc>
              </a:tr>
              <a:tr h="2396451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1710</a:t>
                      </a:r>
                      <a:endParaRPr lang="zh-CN" altLang="en-US" sz="2800" b="1" dirty="0">
                        <a:solidFill>
                          <a:srgbClr val="003399"/>
                        </a:solidFill>
                      </a:endParaRPr>
                    </a:p>
                  </a:txBody>
                  <a:tcPr marL="91438" marR="91438" marT="45716" marB="45716"/>
                </a:tc>
              </a:tr>
              <a:tr h="2045112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1750</a:t>
                      </a:r>
                      <a:endParaRPr lang="zh-CN" altLang="en-US" sz="2800" b="1" dirty="0">
                        <a:solidFill>
                          <a:srgbClr val="003399"/>
                        </a:solidFill>
                      </a:endParaRPr>
                    </a:p>
                  </a:txBody>
                  <a:tcPr marL="91438" marR="91438" marT="45716" marB="45716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50" y="928670"/>
          <a:ext cx="8072439" cy="396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047"/>
                <a:gridCol w="2110965"/>
                <a:gridCol w="2832446"/>
                <a:gridCol w="2619981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 bwMode="auto">
          <a:xfrm>
            <a:off x="-32" y="0"/>
            <a:ext cx="6472254" cy="6429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CN" sz="4000" b="1" dirty="0" smtClean="0">
                <a:solidFill>
                  <a:srgbClr val="0000CC"/>
                </a:solidFill>
              </a:rPr>
              <a:t>Near Future Plans</a:t>
            </a:r>
            <a:endParaRPr lang="zh-CN" altLang="en-US" sz="4000" dirty="0" smtClean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785813"/>
            <a:ext cx="864396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800" b="1" dirty="0">
                <a:latin typeface="Calibri" pitchFamily="34" charset="0"/>
              </a:rPr>
              <a:t>Further </a:t>
            </a:r>
            <a:r>
              <a:rPr lang="en-US" altLang="zh-CN" sz="2800" b="1" dirty="0" smtClean="0">
                <a:latin typeface="Calibri" pitchFamily="34" charset="0"/>
              </a:rPr>
              <a:t>test: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CN" sz="2400" b="1" dirty="0" smtClean="0">
                <a:solidFill>
                  <a:srgbClr val="0000CC"/>
                </a:solidFill>
                <a:latin typeface="Calibri" pitchFamily="34" charset="0"/>
              </a:rPr>
              <a:t>Position resolution for 2-D detector;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CN" sz="2400" b="1" dirty="0" smtClean="0">
                <a:solidFill>
                  <a:srgbClr val="0000CC"/>
                </a:solidFill>
                <a:latin typeface="Calibri" pitchFamily="34" charset="0"/>
              </a:rPr>
              <a:t>Simulation with Garfield;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CN" sz="2400" b="1" dirty="0" smtClean="0">
                <a:solidFill>
                  <a:srgbClr val="0000CC"/>
                </a:solidFill>
                <a:latin typeface="Calibri" pitchFamily="34" charset="0"/>
              </a:rPr>
              <a:t>Time resolution;</a:t>
            </a:r>
            <a:endParaRPr lang="en-US" altLang="zh-CN" sz="2400" dirty="0">
              <a:solidFill>
                <a:srgbClr val="0000CC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800" b="1" dirty="0" smtClean="0">
                <a:latin typeface="Calibri" pitchFamily="34" charset="0"/>
              </a:rPr>
              <a:t>A </a:t>
            </a:r>
            <a:r>
              <a:rPr lang="en-US" altLang="zh-CN" sz="2800" b="1" dirty="0">
                <a:latin typeface="Calibri" pitchFamily="34" charset="0"/>
              </a:rPr>
              <a:t>prototype for </a:t>
            </a:r>
            <a:r>
              <a:rPr lang="en-US" altLang="zh-CN" sz="2800" b="1" dirty="0" err="1" smtClean="0">
                <a:latin typeface="Calibri" pitchFamily="34" charset="0"/>
              </a:rPr>
              <a:t>SoLID</a:t>
            </a:r>
            <a:endParaRPr lang="en-US" altLang="zh-CN" sz="28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u"/>
            </a:pPr>
            <a:endParaRPr lang="en-US" altLang="zh-CN" sz="28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800" b="1" dirty="0" smtClean="0">
                <a:latin typeface="Calibri" pitchFamily="34" charset="0"/>
              </a:rPr>
              <a:t>APV electronics (1024)</a:t>
            </a:r>
          </a:p>
          <a:p>
            <a:r>
              <a:rPr lang="en-US" altLang="zh-CN" sz="2800" b="1" dirty="0">
                <a:latin typeface="Calibri" pitchFamily="34" charset="0"/>
              </a:rPr>
              <a:t> </a:t>
            </a:r>
            <a:r>
              <a:rPr lang="en-US" altLang="zh-CN" sz="2800" b="1" dirty="0" smtClean="0">
                <a:latin typeface="Calibri" pitchFamily="34" charset="0"/>
              </a:rPr>
              <a:t>   </a:t>
            </a:r>
            <a:r>
              <a:rPr lang="en-US" altLang="zh-CN" sz="2800" b="1" dirty="0" err="1" smtClean="0">
                <a:latin typeface="Calibri" pitchFamily="34" charset="0"/>
              </a:rPr>
              <a:t>Asic</a:t>
            </a:r>
            <a:r>
              <a:rPr lang="en-US" altLang="zh-CN" sz="2800" b="1" dirty="0" smtClean="0">
                <a:latin typeface="Calibri" pitchFamily="34" charset="0"/>
              </a:rPr>
              <a:t>-based electronics</a:t>
            </a:r>
          </a:p>
          <a:p>
            <a:r>
              <a:rPr lang="en-US" altLang="zh-CN" sz="2800" b="1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u"/>
            </a:pPr>
            <a:r>
              <a:rPr lang="en-US" altLang="zh-CN" sz="2800" b="1" dirty="0" err="1" smtClean="0">
                <a:latin typeface="Calibri" pitchFamily="34" charset="0"/>
              </a:rPr>
              <a:t>Develope</a:t>
            </a:r>
            <a:r>
              <a:rPr lang="en-US" altLang="zh-CN" sz="2800" b="1" dirty="0" smtClean="0">
                <a:latin typeface="Calibri" pitchFamily="34" charset="0"/>
              </a:rPr>
              <a:t> the new DAQ</a:t>
            </a:r>
            <a:endParaRPr lang="en-US" altLang="zh-CN" sz="2400" b="1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grpSp>
        <p:nvGrpSpPr>
          <p:cNvPr id="6" name="组合 63"/>
          <p:cNvGrpSpPr>
            <a:grpSpLocks/>
          </p:cNvGrpSpPr>
          <p:nvPr/>
        </p:nvGrpSpPr>
        <p:grpSpPr bwMode="auto">
          <a:xfrm>
            <a:off x="5286380" y="2214554"/>
            <a:ext cx="3195637" cy="2584450"/>
            <a:chOff x="3000364" y="3929066"/>
            <a:chExt cx="3195239" cy="2583910"/>
          </a:xfrm>
          <a:solidFill>
            <a:schemeClr val="accent1"/>
          </a:solidFill>
        </p:grpSpPr>
        <p:grpSp>
          <p:nvGrpSpPr>
            <p:cNvPr id="7" name="组合 59"/>
            <p:cNvGrpSpPr>
              <a:grpSpLocks/>
            </p:cNvGrpSpPr>
            <p:nvPr/>
          </p:nvGrpSpPr>
          <p:grpSpPr bwMode="auto">
            <a:xfrm>
              <a:off x="3214649" y="3929065"/>
              <a:ext cx="2642860" cy="2571214"/>
              <a:chOff x="3214649" y="3929065"/>
              <a:chExt cx="2642860" cy="2571214"/>
            </a:xfrm>
            <a:grpFill/>
          </p:grpSpPr>
          <p:grpSp>
            <p:nvGrpSpPr>
              <p:cNvPr id="11" name="组合 51"/>
              <p:cNvGrpSpPr>
                <a:grpSpLocks/>
              </p:cNvGrpSpPr>
              <p:nvPr/>
            </p:nvGrpSpPr>
            <p:grpSpPr bwMode="auto">
              <a:xfrm>
                <a:off x="3214649" y="3929065"/>
                <a:ext cx="2642860" cy="2571214"/>
                <a:chOff x="3214649" y="3929065"/>
                <a:chExt cx="2642860" cy="2571214"/>
              </a:xfrm>
              <a:grpFill/>
            </p:grpSpPr>
            <p:sp>
              <p:nvSpPr>
                <p:cNvPr id="15" name="梯形 14"/>
                <p:cNvSpPr/>
                <p:nvPr/>
              </p:nvSpPr>
              <p:spPr>
                <a:xfrm rot="13382273">
                  <a:off x="4001502" y="4596713"/>
                  <a:ext cx="1071570" cy="1472197"/>
                </a:xfrm>
                <a:prstGeom prst="trapezoid">
                  <a:avLst>
                    <a:gd name="adj" fmla="val 28824"/>
                  </a:avLst>
                </a:prstGeom>
                <a:solidFill>
                  <a:srgbClr val="0070C0"/>
                </a:solidFill>
                <a:ln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 prstMaterial="metal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 rot="5400000">
                  <a:off x="3464670" y="5678902"/>
                  <a:ext cx="499959" cy="428572"/>
                </a:xfrm>
                <a:prstGeom prst="line">
                  <a:avLst/>
                </a:prstGeom>
                <a:grpFill/>
                <a:ln w="349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rot="5400000">
                  <a:off x="3750385" y="6036014"/>
                  <a:ext cx="499958" cy="428572"/>
                </a:xfrm>
                <a:prstGeom prst="line">
                  <a:avLst/>
                </a:prstGeom>
                <a:grpFill/>
                <a:ln w="349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rot="5400000" flipH="1" flipV="1">
                  <a:off x="4607528" y="3964759"/>
                  <a:ext cx="499959" cy="428572"/>
                </a:xfrm>
                <a:prstGeom prst="line">
                  <a:avLst/>
                </a:prstGeom>
                <a:grpFill/>
                <a:ln w="349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rot="5400000" flipH="1" flipV="1">
                  <a:off x="5393243" y="4678985"/>
                  <a:ext cx="499959" cy="428572"/>
                </a:xfrm>
                <a:prstGeom prst="line">
                  <a:avLst/>
                </a:prstGeom>
                <a:grpFill/>
                <a:ln w="349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3214649" y="5357518"/>
                  <a:ext cx="642858" cy="357113"/>
                </a:xfrm>
                <a:prstGeom prst="line">
                  <a:avLst/>
                </a:prstGeom>
                <a:grpFill/>
                <a:ln w="349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4000364" y="4071911"/>
                  <a:ext cx="642857" cy="357113"/>
                </a:xfrm>
                <a:prstGeom prst="line">
                  <a:avLst/>
                </a:prstGeom>
                <a:grpFill/>
                <a:ln w="349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直接箭头连接符 11"/>
              <p:cNvCxnSpPr/>
              <p:nvPr/>
            </p:nvCxnSpPr>
            <p:spPr>
              <a:xfrm>
                <a:off x="4857508" y="4143334"/>
                <a:ext cx="785714" cy="714226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rot="5400000">
                <a:off x="3250418" y="4464702"/>
                <a:ext cx="1285607" cy="785715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rot="16200000" flipH="1">
                <a:off x="3643236" y="5857461"/>
                <a:ext cx="357112" cy="357144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60"/>
            <p:cNvSpPr txBox="1">
              <a:spLocks noChangeArrowheads="1"/>
            </p:cNvSpPr>
            <p:nvPr/>
          </p:nvSpPr>
          <p:spPr bwMode="auto">
            <a:xfrm>
              <a:off x="5286380" y="4143380"/>
              <a:ext cx="909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~45cm</a:t>
              </a:r>
              <a:endParaRPr lang="zh-CN" altLang="en-US" b="1" dirty="0"/>
            </a:p>
          </p:txBody>
        </p:sp>
        <p:sp>
          <p:nvSpPr>
            <p:cNvPr id="9" name="TextBox 61"/>
            <p:cNvSpPr txBox="1">
              <a:spLocks noChangeArrowheads="1"/>
            </p:cNvSpPr>
            <p:nvPr/>
          </p:nvSpPr>
          <p:spPr bwMode="auto">
            <a:xfrm>
              <a:off x="3000364" y="4500570"/>
              <a:ext cx="909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~48cm</a:t>
              </a:r>
              <a:endParaRPr lang="zh-CN" altLang="en-US" b="1" dirty="0"/>
            </a:p>
          </p:txBody>
        </p:sp>
        <p:sp>
          <p:nvSpPr>
            <p:cNvPr id="10" name="TextBox 62"/>
            <p:cNvSpPr txBox="1">
              <a:spLocks noChangeArrowheads="1"/>
            </p:cNvSpPr>
            <p:nvPr/>
          </p:nvSpPr>
          <p:spPr bwMode="auto">
            <a:xfrm>
              <a:off x="3000364" y="6143644"/>
              <a:ext cx="909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~20cm</a:t>
              </a:r>
              <a:endParaRPr lang="zh-CN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-32" y="0"/>
            <a:ext cx="8229600" cy="785794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solidFill>
                  <a:srgbClr val="0000CC"/>
                </a:solidFill>
              </a:rPr>
              <a:t>Summary</a:t>
            </a:r>
            <a:endParaRPr lang="zh-CN" altLang="en-US" sz="4000" b="1" dirty="0">
              <a:solidFill>
                <a:srgbClr val="0000CC"/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14282" y="1142984"/>
            <a:ext cx="8572560" cy="337820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Char char="u"/>
              <a:defRPr/>
            </a:pPr>
            <a:r>
              <a:rPr lang="en-US" altLang="zh-CN" sz="2800" b="1" dirty="0" smtClean="0">
                <a:solidFill>
                  <a:srgbClr val="0000CC"/>
                </a:solidFill>
                <a:latin typeface="Calibri" pitchFamily="34" charset="0"/>
              </a:rPr>
              <a:t>GEM-Detector prototype test is ongoing in  our lab; </a:t>
            </a:r>
          </a:p>
          <a:p>
            <a:pPr marL="457200" indent="-457200" eaLnBrk="1" hangingPunct="1">
              <a:buFont typeface="Wingdings" pitchFamily="2" charset="2"/>
              <a:buChar char="u"/>
              <a:defRPr/>
            </a:pPr>
            <a:r>
              <a:rPr lang="en-US" altLang="zh-CN" sz="2800" b="1" dirty="0" smtClean="0">
                <a:solidFill>
                  <a:srgbClr val="0000CC"/>
                </a:solidFill>
                <a:latin typeface="Calibri" pitchFamily="34" charset="0"/>
              </a:rPr>
              <a:t>A new method to evaluate the GEM spatial resolution:</a:t>
            </a:r>
          </a:p>
          <a:p>
            <a:pPr eaLnBrk="1" hangingPunct="1">
              <a:defRPr/>
            </a:pPr>
            <a:r>
              <a:rPr lang="en-US" altLang="zh-CN" sz="2800" b="1" dirty="0" smtClean="0">
                <a:latin typeface="Calibri" pitchFamily="34" charset="0"/>
              </a:rPr>
              <a:t>     </a:t>
            </a:r>
            <a:r>
              <a:rPr lang="en-US" altLang="zh-CN" sz="2400" b="1" dirty="0" smtClean="0">
                <a:latin typeface="Calibri" pitchFamily="34" charset="0"/>
              </a:rPr>
              <a:t>1) For 1-D and </a:t>
            </a:r>
            <a:r>
              <a:rPr lang="en-US" altLang="zh-CN" sz="2400" b="1" dirty="0" err="1" smtClean="0">
                <a:latin typeface="Calibri" pitchFamily="34" charset="0"/>
              </a:rPr>
              <a:t>W</a:t>
            </a:r>
            <a:r>
              <a:rPr lang="en-US" altLang="zh-CN" sz="2400" b="1" baseline="-25000" dirty="0" err="1" smtClean="0">
                <a:latin typeface="Calibri" pitchFamily="34" charset="0"/>
              </a:rPr>
              <a:t>readout</a:t>
            </a:r>
            <a:r>
              <a:rPr lang="en-US" altLang="zh-CN" sz="2400" b="1" dirty="0" smtClean="0">
                <a:latin typeface="Calibri" pitchFamily="34" charset="0"/>
              </a:rPr>
              <a:t>=200</a:t>
            </a:r>
            <a:r>
              <a:rPr lang="el-GR" altLang="zh-CN" sz="2400" b="1" dirty="0" smtClean="0">
                <a:latin typeface="Calibri" pitchFamily="34" charset="0"/>
              </a:rPr>
              <a:t>μ</a:t>
            </a:r>
            <a:r>
              <a:rPr lang="en-US" altLang="zh-CN" sz="2400" b="1" dirty="0" smtClean="0">
                <a:latin typeface="Calibri" pitchFamily="34" charset="0"/>
              </a:rPr>
              <a:t>m, </a:t>
            </a:r>
            <a:r>
              <a:rPr lang="el-GR" altLang="zh-CN" sz="2400" b="1" dirty="0" smtClean="0">
                <a:latin typeface="Calibri" pitchFamily="34" charset="0"/>
              </a:rPr>
              <a:t>σ</a:t>
            </a:r>
            <a:r>
              <a:rPr lang="en-US" altLang="zh-CN" sz="2400" b="1" baseline="-25000" dirty="0" smtClean="0">
                <a:latin typeface="Calibri" pitchFamily="34" charset="0"/>
              </a:rPr>
              <a:t>gem</a:t>
            </a:r>
            <a:r>
              <a:rPr lang="en-US" altLang="zh-CN" sz="2400" b="1" dirty="0" smtClean="0">
                <a:latin typeface="Calibri" pitchFamily="34" charset="0"/>
              </a:rPr>
              <a:t>=56±15</a:t>
            </a:r>
            <a:r>
              <a:rPr lang="el-GR" altLang="zh-CN" sz="2400" b="1" dirty="0" smtClean="0">
                <a:latin typeface="Calibri" pitchFamily="34" charset="0"/>
              </a:rPr>
              <a:t>μ</a:t>
            </a:r>
            <a:r>
              <a:rPr lang="en-US" altLang="zh-CN" sz="2400" b="1" dirty="0" smtClean="0">
                <a:latin typeface="Calibri" pitchFamily="34" charset="0"/>
              </a:rPr>
              <a:t>m(1</a:t>
            </a:r>
            <a:r>
              <a:rPr lang="el-GR" altLang="zh-CN" sz="2400" b="1" dirty="0" smtClean="0">
                <a:latin typeface="Calibri" pitchFamily="34" charset="0"/>
              </a:rPr>
              <a:t>σ</a:t>
            </a:r>
            <a:r>
              <a:rPr lang="en-US" altLang="zh-CN" sz="2400" b="1" dirty="0" smtClean="0">
                <a:latin typeface="Calibri" pitchFamily="34" charset="0"/>
              </a:rPr>
              <a:t>);           </a:t>
            </a:r>
          </a:p>
          <a:p>
            <a:pPr eaLnBrk="1" hangingPunct="1">
              <a:defRPr/>
            </a:pPr>
            <a:r>
              <a:rPr lang="en-US" altLang="zh-CN" sz="2400" b="1" dirty="0" smtClean="0">
                <a:latin typeface="Calibri" pitchFamily="34" charset="0"/>
              </a:rPr>
              <a:t>      2) Global performance tested for the prototype ;</a:t>
            </a:r>
          </a:p>
          <a:p>
            <a:pPr eaLnBrk="1" hangingPunct="1">
              <a:defRPr/>
            </a:pPr>
            <a:r>
              <a:rPr lang="en-US" altLang="zh-CN" sz="2400" b="1" dirty="0" smtClean="0">
                <a:latin typeface="Calibri" pitchFamily="34" charset="0"/>
              </a:rPr>
              <a:t>           Consistent with literature report	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altLang="zh-CN" sz="2800" b="1" dirty="0" smtClean="0">
                <a:solidFill>
                  <a:srgbClr val="0000CC"/>
                </a:solidFill>
                <a:latin typeface="Calibri" pitchFamily="34" charset="0"/>
              </a:rPr>
              <a:t>Next step is to build a prototype for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Calibri" pitchFamily="34" charset="0"/>
              </a:rPr>
              <a:t>SoLID</a:t>
            </a:r>
            <a:r>
              <a:rPr lang="en-US" altLang="zh-CN" sz="2800" b="1" dirty="0" smtClean="0">
                <a:solidFill>
                  <a:srgbClr val="0000CC"/>
                </a:solidFill>
                <a:latin typeface="Calibri" pitchFamily="34" charset="0"/>
              </a:rPr>
              <a:t> with new electronics and DAQ;</a:t>
            </a:r>
          </a:p>
        </p:txBody>
      </p:sp>
      <p:sp>
        <p:nvSpPr>
          <p:cNvPr id="5" name="矩形 4"/>
          <p:cNvSpPr/>
          <p:nvPr/>
        </p:nvSpPr>
        <p:spPr>
          <a:xfrm>
            <a:off x="1071538" y="4241077"/>
            <a:ext cx="70009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Looking forward to the arrival of the GEM foil and the APV electronics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5572140"/>
            <a:ext cx="8542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</a:rPr>
              <a:t>Supported by  the National Natural Science Foundation of China</a:t>
            </a:r>
          </a:p>
          <a:p>
            <a:r>
              <a:rPr lang="en-US" altLang="zh-CN" sz="2400" b="1" i="1" dirty="0" smtClean="0">
                <a:solidFill>
                  <a:srgbClr val="FF0000"/>
                </a:solidFill>
              </a:rPr>
              <a:t>and   </a:t>
            </a:r>
            <a:r>
              <a:rPr lang="en-US" altLang="zh-CN" sz="2400" b="1" i="1" dirty="0" err="1" smtClean="0">
                <a:solidFill>
                  <a:srgbClr val="FF0000"/>
                </a:solidFill>
              </a:rPr>
              <a:t>Tsinghua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 University Initiative Scientific Research Program .</a:t>
            </a:r>
            <a:endParaRPr lang="zh-CN" altLang="en-US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900" b="1" dirty="0" smtClean="0">
                <a:solidFill>
                  <a:srgbClr val="0000CC"/>
                </a:solidFill>
                <a:latin typeface="Calibri" pitchFamily="34" charset="0"/>
              </a:rPr>
              <a:t>Outline</a:t>
            </a:r>
            <a:r>
              <a:rPr lang="en-US" altLang="zh-CN" b="1" dirty="0" smtClean="0">
                <a:solidFill>
                  <a:srgbClr val="0000CC"/>
                </a:solidFill>
                <a:latin typeface="Calibri" pitchFamily="34" charset="0"/>
              </a:rPr>
              <a:t>: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785926"/>
            <a:ext cx="7358114" cy="3214710"/>
          </a:xfrm>
        </p:spPr>
        <p:txBody>
          <a:bodyPr/>
          <a:lstStyle/>
          <a:p>
            <a:r>
              <a:rPr lang="en-US" altLang="zh-CN" b="1" dirty="0" smtClean="0"/>
              <a:t>Introduction</a:t>
            </a:r>
          </a:p>
          <a:p>
            <a:r>
              <a:rPr lang="en-US" altLang="zh-CN" b="1" dirty="0" smtClean="0"/>
              <a:t>Method description</a:t>
            </a:r>
          </a:p>
          <a:p>
            <a:r>
              <a:rPr lang="en-US" altLang="zh-CN" b="1" dirty="0" smtClean="0"/>
              <a:t>Experimental results</a:t>
            </a:r>
          </a:p>
          <a:p>
            <a:r>
              <a:rPr lang="en-US" altLang="zh-CN" b="1" dirty="0" smtClean="0"/>
              <a:t>Near future plans</a:t>
            </a:r>
          </a:p>
          <a:p>
            <a:r>
              <a:rPr lang="en-US" altLang="zh-CN" b="1" dirty="0" smtClean="0"/>
              <a:t>Summary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rigu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270115"/>
            <a:ext cx="3214678" cy="358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39775" y="1928813"/>
            <a:ext cx="56181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9600" b="1">
                <a:solidFill>
                  <a:srgbClr val="7030A0"/>
                </a:solidFill>
                <a:latin typeface="方正舒体" pitchFamily="2" charset="-122"/>
                <a:ea typeface="方正舒体" pitchFamily="2" charset="-122"/>
              </a:rPr>
              <a:t>Thanks</a:t>
            </a:r>
            <a:r>
              <a:rPr lang="zh-CN" altLang="en-US" sz="9600" b="1">
                <a:solidFill>
                  <a:srgbClr val="7030A0"/>
                </a:solidFill>
                <a:latin typeface="方正舒体" pitchFamily="2" charset="-122"/>
                <a:ea typeface="方正舒体" pitchFamily="2" charset="-122"/>
              </a:rPr>
              <a:t>！</a:t>
            </a:r>
            <a:endParaRPr lang="zh-CN" altLang="en-US" sz="2800" b="1">
              <a:solidFill>
                <a:srgbClr val="7030A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-32" y="15875"/>
            <a:ext cx="7589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00CC"/>
                </a:solidFill>
                <a:latin typeface="Calibri" pitchFamily="34" charset="0"/>
              </a:rPr>
              <a:t>Brief introduction to GEM detector</a:t>
            </a:r>
            <a:endParaRPr lang="zh-CN" altLang="en-US" sz="40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rot="5400000">
            <a:off x="696913" y="3090863"/>
            <a:ext cx="4357687" cy="121443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图片 130" descr="gem_foi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857250"/>
            <a:ext cx="24622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图片 136" descr="gem_ho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000375"/>
            <a:ext cx="27384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3"/>
          <p:cNvGrpSpPr>
            <a:grpSpLocks/>
          </p:cNvGrpSpPr>
          <p:nvPr/>
        </p:nvGrpSpPr>
        <p:grpSpPr bwMode="auto">
          <a:xfrm>
            <a:off x="107950" y="1377950"/>
            <a:ext cx="6842125" cy="4859338"/>
            <a:chOff x="158935" y="927082"/>
            <a:chExt cx="6841957" cy="4859372"/>
          </a:xfrm>
        </p:grpSpPr>
        <p:grpSp>
          <p:nvGrpSpPr>
            <p:cNvPr id="3" name="组合 154"/>
            <p:cNvGrpSpPr>
              <a:grpSpLocks/>
            </p:cNvGrpSpPr>
            <p:nvPr/>
          </p:nvGrpSpPr>
          <p:grpSpPr bwMode="auto">
            <a:xfrm>
              <a:off x="158935" y="927082"/>
              <a:ext cx="6841957" cy="4859372"/>
              <a:chOff x="214282" y="1284272"/>
              <a:chExt cx="6841957" cy="4287868"/>
            </a:xfrm>
          </p:grpSpPr>
          <p:grpSp>
            <p:nvGrpSpPr>
              <p:cNvPr id="4" name="组合 129"/>
              <p:cNvGrpSpPr>
                <a:grpSpLocks/>
              </p:cNvGrpSpPr>
              <p:nvPr/>
            </p:nvGrpSpPr>
            <p:grpSpPr bwMode="auto">
              <a:xfrm>
                <a:off x="214282" y="1284272"/>
                <a:ext cx="6222184" cy="4287868"/>
                <a:chOff x="214282" y="1142984"/>
                <a:chExt cx="7221047" cy="5073686"/>
              </a:xfrm>
            </p:grpSpPr>
            <p:grpSp>
              <p:nvGrpSpPr>
                <p:cNvPr id="5" name="组合 125"/>
                <p:cNvGrpSpPr>
                  <a:grpSpLocks/>
                </p:cNvGrpSpPr>
                <p:nvPr/>
              </p:nvGrpSpPr>
              <p:grpSpPr bwMode="auto">
                <a:xfrm>
                  <a:off x="214282" y="1142984"/>
                  <a:ext cx="5214974" cy="5073686"/>
                  <a:chOff x="71406" y="1142984"/>
                  <a:chExt cx="5214974" cy="5073686"/>
                </a:xfrm>
              </p:grpSpPr>
              <p:grpSp>
                <p:nvGrpSpPr>
                  <p:cNvPr id="8" name="组合 42"/>
                  <p:cNvGrpSpPr>
                    <a:grpSpLocks/>
                  </p:cNvGrpSpPr>
                  <p:nvPr/>
                </p:nvGrpSpPr>
                <p:grpSpPr bwMode="auto">
                  <a:xfrm>
                    <a:off x="785786" y="1857364"/>
                    <a:ext cx="4500594" cy="3641750"/>
                    <a:chOff x="428596" y="1928802"/>
                    <a:chExt cx="3786214" cy="2571768"/>
                  </a:xfrm>
                </p:grpSpPr>
                <p:grpSp>
                  <p:nvGrpSpPr>
                    <p:cNvPr id="9" name="组合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1472" y="1928802"/>
                      <a:ext cx="3571900" cy="117157"/>
                      <a:chOff x="571472" y="1928802"/>
                      <a:chExt cx="3571900" cy="117157"/>
                    </a:xfrm>
                  </p:grpSpPr>
                  <p:sp>
                    <p:nvSpPr>
                      <p:cNvPr id="6" name="矩形 5"/>
                      <p:cNvSpPr/>
                      <p:nvPr/>
                    </p:nvSpPr>
                    <p:spPr>
                      <a:xfrm>
                        <a:off x="571548" y="1928812"/>
                        <a:ext cx="3572454" cy="7140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  <p:sp>
                    <p:nvSpPr>
                      <p:cNvPr id="7" name="矩形 6"/>
                      <p:cNvSpPr/>
                      <p:nvPr/>
                    </p:nvSpPr>
                    <p:spPr>
                      <a:xfrm>
                        <a:off x="571548" y="2000214"/>
                        <a:ext cx="3572454" cy="45651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</p:grpSp>
                <p:grpSp>
                  <p:nvGrpSpPr>
                    <p:cNvPr id="10" name="组合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596" y="3143248"/>
                      <a:ext cx="3786214" cy="714380"/>
                      <a:chOff x="428596" y="3143248"/>
                      <a:chExt cx="3786214" cy="714380"/>
                    </a:xfrm>
                  </p:grpSpPr>
                  <p:grpSp>
                    <p:nvGrpSpPr>
                      <p:cNvPr id="11" name="组合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596" y="3143248"/>
                        <a:ext cx="3786214" cy="71438"/>
                        <a:chOff x="428596" y="2500306"/>
                        <a:chExt cx="3786214" cy="71438"/>
                      </a:xfrm>
                    </p:grpSpPr>
                    <p:sp>
                      <p:nvSpPr>
                        <p:cNvPr id="15" name="流程图: 终止 14"/>
                        <p:cNvSpPr/>
                        <p:nvPr/>
                      </p:nvSpPr>
                      <p:spPr>
                        <a:xfrm>
                          <a:off x="428960" y="2486832"/>
                          <a:ext cx="356470" cy="71402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16" name="流程图: 终止 15"/>
                        <p:cNvSpPr/>
                        <p:nvPr/>
                      </p:nvSpPr>
                      <p:spPr>
                        <a:xfrm>
                          <a:off x="1000863" y="2486832"/>
                          <a:ext cx="356470" cy="71402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17" name="流程图: 终止 16"/>
                        <p:cNvSpPr/>
                        <p:nvPr/>
                      </p:nvSpPr>
                      <p:spPr>
                        <a:xfrm>
                          <a:off x="1572765" y="2486832"/>
                          <a:ext cx="356470" cy="71402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18" name="流程图: 终止 17"/>
                        <p:cNvSpPr/>
                        <p:nvPr/>
                      </p:nvSpPr>
                      <p:spPr>
                        <a:xfrm>
                          <a:off x="2143118" y="2486832"/>
                          <a:ext cx="358021" cy="71402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19" name="流程图: 终止 18"/>
                        <p:cNvSpPr/>
                        <p:nvPr/>
                      </p:nvSpPr>
                      <p:spPr>
                        <a:xfrm>
                          <a:off x="2715021" y="2486832"/>
                          <a:ext cx="356470" cy="71402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20" name="流程图: 终止 19"/>
                        <p:cNvSpPr/>
                        <p:nvPr/>
                      </p:nvSpPr>
                      <p:spPr>
                        <a:xfrm>
                          <a:off x="3286923" y="2486832"/>
                          <a:ext cx="356470" cy="71402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21" name="流程图: 终止 20"/>
                        <p:cNvSpPr/>
                        <p:nvPr/>
                      </p:nvSpPr>
                      <p:spPr>
                        <a:xfrm>
                          <a:off x="3858826" y="2486832"/>
                          <a:ext cx="356470" cy="71402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2" name="组合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596" y="3786190"/>
                        <a:ext cx="3786214" cy="71438"/>
                        <a:chOff x="428596" y="2500306"/>
                        <a:chExt cx="3786214" cy="71438"/>
                      </a:xfrm>
                    </p:grpSpPr>
                    <p:sp>
                      <p:nvSpPr>
                        <p:cNvPr id="24" name="流程图: 终止 23"/>
                        <p:cNvSpPr/>
                        <p:nvPr/>
                      </p:nvSpPr>
                      <p:spPr>
                        <a:xfrm>
                          <a:off x="428960" y="2500556"/>
                          <a:ext cx="356470" cy="71403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25" name="流程图: 终止 24"/>
                        <p:cNvSpPr/>
                        <p:nvPr/>
                      </p:nvSpPr>
                      <p:spPr>
                        <a:xfrm>
                          <a:off x="1000863" y="2500556"/>
                          <a:ext cx="356470" cy="71403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26" name="流程图: 终止 25"/>
                        <p:cNvSpPr/>
                        <p:nvPr/>
                      </p:nvSpPr>
                      <p:spPr>
                        <a:xfrm>
                          <a:off x="1572765" y="2500556"/>
                          <a:ext cx="356470" cy="71403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27" name="流程图: 终止 26"/>
                        <p:cNvSpPr/>
                        <p:nvPr/>
                      </p:nvSpPr>
                      <p:spPr>
                        <a:xfrm>
                          <a:off x="2143118" y="2500556"/>
                          <a:ext cx="358021" cy="71403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28" name="流程图: 终止 27"/>
                        <p:cNvSpPr/>
                        <p:nvPr/>
                      </p:nvSpPr>
                      <p:spPr>
                        <a:xfrm>
                          <a:off x="2715021" y="2500556"/>
                          <a:ext cx="356470" cy="71403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29" name="流程图: 终止 28"/>
                        <p:cNvSpPr/>
                        <p:nvPr/>
                      </p:nvSpPr>
                      <p:spPr>
                        <a:xfrm>
                          <a:off x="3286923" y="2500556"/>
                          <a:ext cx="356470" cy="71403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30" name="流程图: 终止 29"/>
                        <p:cNvSpPr/>
                        <p:nvPr/>
                      </p:nvSpPr>
                      <p:spPr>
                        <a:xfrm>
                          <a:off x="3858826" y="2500556"/>
                          <a:ext cx="356470" cy="71403"/>
                        </a:xfrm>
                        <a:prstGeom prst="flowChartTerminator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3" name="组合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1472" y="4357694"/>
                      <a:ext cx="3571900" cy="142876"/>
                      <a:chOff x="571472" y="4357694"/>
                      <a:chExt cx="3571900" cy="142876"/>
                    </a:xfrm>
                  </p:grpSpPr>
                  <p:sp>
                    <p:nvSpPr>
                      <p:cNvPr id="31" name="矩形 30"/>
                      <p:cNvSpPr/>
                      <p:nvPr/>
                    </p:nvSpPr>
                    <p:spPr>
                      <a:xfrm>
                        <a:off x="571548" y="4429060"/>
                        <a:ext cx="3572454" cy="7140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  <p:grpSp>
                    <p:nvGrpSpPr>
                      <p:cNvPr id="14" name="组合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2910" y="4357694"/>
                        <a:ext cx="3500462" cy="71438"/>
                        <a:chOff x="642910" y="4357694"/>
                        <a:chExt cx="3500462" cy="71438"/>
                      </a:xfrm>
                    </p:grpSpPr>
                    <p:sp>
                      <p:nvSpPr>
                        <p:cNvPr id="32" name="圆角矩形 31"/>
                        <p:cNvSpPr/>
                        <p:nvPr/>
                      </p:nvSpPr>
                      <p:spPr>
                        <a:xfrm>
                          <a:off x="642843" y="4357657"/>
                          <a:ext cx="213882" cy="71403"/>
                        </a:xfrm>
                        <a:prstGeom prst="roundRect">
                          <a:avLst/>
                        </a:prstGeom>
                        <a:solidFill>
                          <a:srgbClr val="C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33" name="圆角矩形 32"/>
                        <p:cNvSpPr/>
                        <p:nvPr/>
                      </p:nvSpPr>
                      <p:spPr>
                        <a:xfrm>
                          <a:off x="1286040" y="4357657"/>
                          <a:ext cx="213882" cy="71403"/>
                        </a:xfrm>
                        <a:prstGeom prst="roundRect">
                          <a:avLst/>
                        </a:prstGeom>
                        <a:solidFill>
                          <a:srgbClr val="C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34" name="圆角矩形 33"/>
                        <p:cNvSpPr/>
                        <p:nvPr/>
                      </p:nvSpPr>
                      <p:spPr>
                        <a:xfrm>
                          <a:off x="1929236" y="4357657"/>
                          <a:ext cx="213882" cy="71403"/>
                        </a:xfrm>
                        <a:prstGeom prst="roundRect">
                          <a:avLst/>
                        </a:prstGeom>
                        <a:solidFill>
                          <a:srgbClr val="C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35" name="圆角矩形 34"/>
                        <p:cNvSpPr/>
                        <p:nvPr/>
                      </p:nvSpPr>
                      <p:spPr>
                        <a:xfrm>
                          <a:off x="2643727" y="4357657"/>
                          <a:ext cx="213882" cy="71403"/>
                        </a:xfrm>
                        <a:prstGeom prst="roundRect">
                          <a:avLst/>
                        </a:prstGeom>
                        <a:solidFill>
                          <a:srgbClr val="C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36" name="圆角矩形 35"/>
                        <p:cNvSpPr/>
                        <p:nvPr/>
                      </p:nvSpPr>
                      <p:spPr>
                        <a:xfrm>
                          <a:off x="3930120" y="4357657"/>
                          <a:ext cx="213882" cy="71403"/>
                        </a:xfrm>
                        <a:prstGeom prst="roundRect">
                          <a:avLst/>
                        </a:prstGeom>
                        <a:solidFill>
                          <a:srgbClr val="C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  <p:sp>
                      <p:nvSpPr>
                        <p:cNvPr id="37" name="圆角矩形 36"/>
                        <p:cNvSpPr/>
                        <p:nvPr/>
                      </p:nvSpPr>
                      <p:spPr>
                        <a:xfrm>
                          <a:off x="3286923" y="4357657"/>
                          <a:ext cx="213882" cy="71403"/>
                        </a:xfrm>
                        <a:prstGeom prst="roundRect">
                          <a:avLst/>
                        </a:prstGeom>
                        <a:solidFill>
                          <a:srgbClr val="C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22" name="组合 105"/>
                  <p:cNvGrpSpPr>
                    <a:grpSpLocks/>
                  </p:cNvGrpSpPr>
                  <p:nvPr/>
                </p:nvGrpSpPr>
                <p:grpSpPr bwMode="auto">
                  <a:xfrm>
                    <a:off x="71406" y="1142984"/>
                    <a:ext cx="870263" cy="5073686"/>
                    <a:chOff x="71406" y="1142984"/>
                    <a:chExt cx="870263" cy="5073686"/>
                  </a:xfrm>
                </p:grpSpPr>
                <p:sp>
                  <p:nvSpPr>
                    <p:cNvPr id="7211" name="TextBox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5720" y="1142984"/>
                      <a:ext cx="655949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zh-CN" sz="2400" b="1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-HV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3" name="组合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406" y="1357298"/>
                      <a:ext cx="500066" cy="4859372"/>
                      <a:chOff x="71406" y="1357298"/>
                      <a:chExt cx="500066" cy="4859372"/>
                    </a:xfrm>
                  </p:grpSpPr>
                  <p:sp>
                    <p:nvSpPr>
                      <p:cNvPr id="48" name="矩形 47"/>
                      <p:cNvSpPr/>
                      <p:nvPr/>
                    </p:nvSpPr>
                    <p:spPr>
                      <a:xfrm>
                        <a:off x="213264" y="1855720"/>
                        <a:ext cx="215549" cy="42764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  <p:sp>
                    <p:nvSpPr>
                      <p:cNvPr id="49" name="矩形 48"/>
                      <p:cNvSpPr/>
                      <p:nvPr/>
                    </p:nvSpPr>
                    <p:spPr>
                      <a:xfrm>
                        <a:off x="213264" y="2714318"/>
                        <a:ext cx="215549" cy="28840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  <p:sp>
                    <p:nvSpPr>
                      <p:cNvPr id="50" name="矩形 49"/>
                      <p:cNvSpPr/>
                      <p:nvPr/>
                    </p:nvSpPr>
                    <p:spPr>
                      <a:xfrm>
                        <a:off x="213264" y="3499985"/>
                        <a:ext cx="215549" cy="25194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  <p:sp>
                    <p:nvSpPr>
                      <p:cNvPr id="51" name="矩形 50"/>
                      <p:cNvSpPr/>
                      <p:nvPr/>
                    </p:nvSpPr>
                    <p:spPr>
                      <a:xfrm>
                        <a:off x="213264" y="4428199"/>
                        <a:ext cx="215549" cy="28675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  <p:sp>
                    <p:nvSpPr>
                      <p:cNvPr id="52" name="矩形 51"/>
                      <p:cNvSpPr/>
                      <p:nvPr/>
                    </p:nvSpPr>
                    <p:spPr>
                      <a:xfrm>
                        <a:off x="213264" y="5071319"/>
                        <a:ext cx="215549" cy="28840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  <p:cxnSp>
                    <p:nvCxnSpPr>
                      <p:cNvPr id="57" name="直接连接符 56"/>
                      <p:cNvCxnSpPr>
                        <a:stCxn id="49" idx="2"/>
                        <a:endCxn id="50" idx="0"/>
                      </p:cNvCxnSpPr>
                      <p:nvPr/>
                    </p:nvCxnSpPr>
                    <p:spPr>
                      <a:xfrm rot="16200000" flipH="1">
                        <a:off x="72410" y="3250435"/>
                        <a:ext cx="497258" cy="1842"/>
                      </a:xfrm>
                      <a:prstGeom prst="line">
                        <a:avLst/>
                      </a:prstGeom>
                      <a:ln w="444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直接连接符 60"/>
                      <p:cNvCxnSpPr>
                        <a:stCxn id="51" idx="2"/>
                        <a:endCxn id="52" idx="0"/>
                      </p:cNvCxnSpPr>
                      <p:nvPr/>
                    </p:nvCxnSpPr>
                    <p:spPr>
                      <a:xfrm rot="5400000">
                        <a:off x="142026" y="4893043"/>
                        <a:ext cx="358026" cy="1842"/>
                      </a:xfrm>
                      <a:prstGeom prst="line">
                        <a:avLst/>
                      </a:prstGeom>
                      <a:ln w="444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168" name="组合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406" y="6072206"/>
                        <a:ext cx="500066" cy="144464"/>
                        <a:chOff x="142844" y="5857892"/>
                        <a:chExt cx="500066" cy="144464"/>
                      </a:xfrm>
                    </p:grpSpPr>
                    <p:cxnSp>
                      <p:nvCxnSpPr>
                        <p:cNvPr id="65" name="直接连接符 64"/>
                        <p:cNvCxnSpPr/>
                        <p:nvPr/>
                      </p:nvCxnSpPr>
                      <p:spPr>
                        <a:xfrm>
                          <a:off x="284702" y="5858151"/>
                          <a:ext cx="215549" cy="1658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直接连接符 66"/>
                        <p:cNvCxnSpPr/>
                        <p:nvPr/>
                      </p:nvCxnSpPr>
                      <p:spPr>
                        <a:xfrm>
                          <a:off x="142844" y="6000698"/>
                          <a:ext cx="499264" cy="1658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矩形 88"/>
                      <p:cNvSpPr/>
                      <p:nvPr/>
                    </p:nvSpPr>
                    <p:spPr>
                      <a:xfrm>
                        <a:off x="213264" y="3929285"/>
                        <a:ext cx="215549" cy="28675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/>
                      </a:p>
                    </p:txBody>
                  </p:sp>
                  <p:cxnSp>
                    <p:nvCxnSpPr>
                      <p:cNvPr id="94" name="直接连接符 93"/>
                      <p:cNvCxnSpPr/>
                      <p:nvPr/>
                    </p:nvCxnSpPr>
                    <p:spPr>
                      <a:xfrm rot="16500000" flipH="1">
                        <a:off x="86319" y="1588760"/>
                        <a:ext cx="498915" cy="35004"/>
                      </a:xfrm>
                      <a:prstGeom prst="line">
                        <a:avLst/>
                      </a:prstGeom>
                      <a:ln w="444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直接连接符 95"/>
                      <p:cNvCxnSpPr>
                        <a:stCxn id="48" idx="2"/>
                        <a:endCxn id="49" idx="0"/>
                      </p:cNvCxnSpPr>
                      <p:nvPr/>
                    </p:nvCxnSpPr>
                    <p:spPr>
                      <a:xfrm rot="5400000">
                        <a:off x="105560" y="2497918"/>
                        <a:ext cx="430957" cy="1842"/>
                      </a:xfrm>
                      <a:prstGeom prst="line">
                        <a:avLst/>
                      </a:prstGeom>
                      <a:ln w="444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直接连接符 99"/>
                      <p:cNvCxnSpPr>
                        <a:stCxn id="50" idx="2"/>
                        <a:endCxn id="89" idx="0"/>
                      </p:cNvCxnSpPr>
                      <p:nvPr/>
                    </p:nvCxnSpPr>
                    <p:spPr>
                      <a:xfrm rot="5400000">
                        <a:off x="232360" y="3839686"/>
                        <a:ext cx="177356" cy="1842"/>
                      </a:xfrm>
                      <a:prstGeom prst="line">
                        <a:avLst/>
                      </a:prstGeom>
                      <a:ln w="444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直接连接符 101"/>
                      <p:cNvCxnSpPr>
                        <a:stCxn id="89" idx="2"/>
                        <a:endCxn id="51" idx="0"/>
                      </p:cNvCxnSpPr>
                      <p:nvPr/>
                    </p:nvCxnSpPr>
                    <p:spPr>
                      <a:xfrm rot="16200000" flipH="1">
                        <a:off x="214957" y="4321196"/>
                        <a:ext cx="212163" cy="1842"/>
                      </a:xfrm>
                      <a:prstGeom prst="line">
                        <a:avLst/>
                      </a:prstGeom>
                      <a:ln w="444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直接连接符 103"/>
                      <p:cNvCxnSpPr/>
                      <p:nvPr/>
                    </p:nvCxnSpPr>
                    <p:spPr>
                      <a:xfrm rot="5160000">
                        <a:off x="-36159" y="5699424"/>
                        <a:ext cx="714394" cy="35004"/>
                      </a:xfrm>
                      <a:prstGeom prst="line">
                        <a:avLst/>
                      </a:prstGeom>
                      <a:ln w="444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169" name="组合 124"/>
                  <p:cNvGrpSpPr>
                    <a:grpSpLocks/>
                  </p:cNvGrpSpPr>
                  <p:nvPr/>
                </p:nvGrpSpPr>
                <p:grpSpPr bwMode="auto">
                  <a:xfrm>
                    <a:off x="321423" y="1990894"/>
                    <a:ext cx="719115" cy="3652683"/>
                    <a:chOff x="321423" y="1990894"/>
                    <a:chExt cx="719115" cy="3652683"/>
                  </a:xfrm>
                </p:grpSpPr>
                <p:cxnSp>
                  <p:nvCxnSpPr>
                    <p:cNvPr id="108" name="直接连接符 107"/>
                    <p:cNvCxnSpPr>
                      <a:stCxn id="7" idx="1"/>
                    </p:cNvCxnSpPr>
                    <p:nvPr/>
                  </p:nvCxnSpPr>
                  <p:spPr>
                    <a:xfrm rot="10800000" flipV="1">
                      <a:off x="356963" y="1991637"/>
                      <a:ext cx="598746" cy="508861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接连接符 109"/>
                    <p:cNvCxnSpPr>
                      <a:endCxn id="15" idx="0"/>
                    </p:cNvCxnSpPr>
                    <p:nvPr/>
                  </p:nvCxnSpPr>
                  <p:spPr>
                    <a:xfrm>
                      <a:off x="356963" y="3286165"/>
                      <a:ext cx="641120" cy="29172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直接连接符 111"/>
                    <p:cNvCxnSpPr>
                      <a:stCxn id="89" idx="0"/>
                      <a:endCxn id="15" idx="2"/>
                    </p:cNvCxnSpPr>
                    <p:nvPr/>
                  </p:nvCxnSpPr>
                  <p:spPr>
                    <a:xfrm rot="5400000" flipH="1" flipV="1">
                      <a:off x="534878" y="3466080"/>
                      <a:ext cx="250287" cy="67612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直接连接符 115"/>
                    <p:cNvCxnSpPr>
                      <a:stCxn id="24" idx="0"/>
                    </p:cNvCxnSpPr>
                    <p:nvPr/>
                  </p:nvCxnSpPr>
                  <p:spPr>
                    <a:xfrm rot="16200000" flipV="1">
                      <a:off x="612051" y="4101839"/>
                      <a:ext cx="130944" cy="64112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直接连接符 117"/>
                    <p:cNvCxnSpPr>
                      <a:stCxn id="24" idx="2"/>
                    </p:cNvCxnSpPr>
                    <p:nvPr/>
                  </p:nvCxnSpPr>
                  <p:spPr>
                    <a:xfrm rot="5400000">
                      <a:off x="543263" y="4402681"/>
                      <a:ext cx="268519" cy="64112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接连接符 120"/>
                    <p:cNvCxnSpPr>
                      <a:stCxn id="32" idx="1"/>
                    </p:cNvCxnSpPr>
                    <p:nvPr/>
                  </p:nvCxnSpPr>
                  <p:spPr>
                    <a:xfrm rot="10800000" flipV="1">
                      <a:off x="356963" y="5346469"/>
                      <a:ext cx="683492" cy="2966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199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3779245" y="2581875"/>
                  <a:ext cx="3656084" cy="4820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>
                      <a:latin typeface="Calibri" pitchFamily="34" charset="0"/>
                    </a:rPr>
                    <a:t>Drift /Sensitive</a:t>
                  </a:r>
                  <a:r>
                    <a:rPr lang="en-US" altLang="zh-CN" sz="1600" b="1">
                      <a:latin typeface="Calibri" pitchFamily="34" charset="0"/>
                    </a:rPr>
                    <a:t>(~1-3kv/cm)</a:t>
                  </a:r>
                  <a:endParaRPr lang="zh-CN" altLang="en-US" sz="1600" b="1">
                    <a:latin typeface="Calibri" pitchFamily="34" charset="0"/>
                  </a:endParaRPr>
                </a:p>
              </p:txBody>
            </p:sp>
            <p:sp>
              <p:nvSpPr>
                <p:cNvPr id="7200" name="TextBox 127"/>
                <p:cNvSpPr txBox="1">
                  <a:spLocks noChangeArrowheads="1"/>
                </p:cNvSpPr>
                <p:nvPr/>
              </p:nvSpPr>
              <p:spPr bwMode="auto">
                <a:xfrm>
                  <a:off x="3945058" y="3857629"/>
                  <a:ext cx="2834559" cy="4820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>
                      <a:latin typeface="Calibri" pitchFamily="34" charset="0"/>
                    </a:rPr>
                    <a:t>Transfer</a:t>
                  </a:r>
                  <a:r>
                    <a:rPr lang="en-US" altLang="zh-CN" b="1">
                      <a:latin typeface="Calibri" pitchFamily="34" charset="0"/>
                    </a:rPr>
                    <a:t>(~1-3kv/cm)</a:t>
                  </a:r>
                  <a:endParaRPr lang="zh-CN" altLang="en-US" b="1">
                    <a:latin typeface="Calibri" pitchFamily="34" charset="0"/>
                  </a:endParaRPr>
                </a:p>
              </p:txBody>
            </p:sp>
            <p:sp>
              <p:nvSpPr>
                <p:cNvPr id="7201" name="TextBox 128"/>
                <p:cNvSpPr txBox="1">
                  <a:spLocks noChangeArrowheads="1"/>
                </p:cNvSpPr>
                <p:nvPr/>
              </p:nvSpPr>
              <p:spPr bwMode="auto">
                <a:xfrm>
                  <a:off x="3945058" y="4714884"/>
                  <a:ext cx="2827862" cy="867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>
                      <a:latin typeface="Calibri" pitchFamily="34" charset="0"/>
                    </a:rPr>
                    <a:t>Induction</a:t>
                  </a:r>
                  <a:r>
                    <a:rPr lang="en-US" altLang="zh-CN" sz="1600" b="1">
                      <a:latin typeface="Calibri" pitchFamily="34" charset="0"/>
                    </a:rPr>
                    <a:t>(~1-3kv/cm)</a:t>
                  </a:r>
                  <a:endParaRPr lang="zh-CN" altLang="en-US" sz="1600" b="1">
                    <a:latin typeface="Calibri" pitchFamily="34" charset="0"/>
                  </a:endParaRPr>
                </a:p>
                <a:p>
                  <a:r>
                    <a:rPr lang="en-US" altLang="zh-CN" sz="2400" b="1">
                      <a:latin typeface="Calibri" pitchFamily="34" charset="0"/>
                    </a:rPr>
                    <a:t> </a:t>
                  </a:r>
                  <a:endParaRPr lang="zh-CN" altLang="en-US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7171" name="组合 153"/>
              <p:cNvGrpSpPr>
                <a:grpSpLocks/>
              </p:cNvGrpSpPr>
              <p:nvPr/>
            </p:nvGrpSpPr>
            <p:grpSpPr bwMode="auto">
              <a:xfrm>
                <a:off x="4352486" y="1885882"/>
                <a:ext cx="2703753" cy="3626962"/>
                <a:chOff x="4352486" y="1885882"/>
                <a:chExt cx="2703753" cy="3626962"/>
              </a:xfrm>
            </p:grpSpPr>
            <p:grpSp>
              <p:nvGrpSpPr>
                <p:cNvPr id="7174" name="组合 149"/>
                <p:cNvGrpSpPr>
                  <a:grpSpLocks/>
                </p:cNvGrpSpPr>
                <p:nvPr/>
              </p:nvGrpSpPr>
              <p:grpSpPr bwMode="auto">
                <a:xfrm>
                  <a:off x="4352486" y="1885882"/>
                  <a:ext cx="1862588" cy="400110"/>
                  <a:chOff x="4352486" y="1885882"/>
                  <a:chExt cx="1862588" cy="400110"/>
                </a:xfrm>
              </p:grpSpPr>
              <p:sp>
                <p:nvSpPr>
                  <p:cNvPr id="7196" name="TextBox 1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8304" y="1885882"/>
                    <a:ext cx="107677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b="1" dirty="0">
                        <a:solidFill>
                          <a:srgbClr val="0000FF"/>
                        </a:solidFill>
                        <a:latin typeface="Calibri" pitchFamily="34" charset="0"/>
                      </a:rPr>
                      <a:t>Cathode</a:t>
                    </a:r>
                    <a:endParaRPr lang="zh-CN" altLang="en-US" sz="2000" b="1" dirty="0">
                      <a:solidFill>
                        <a:srgbClr val="0000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43" name="直接箭头连接符 142"/>
                  <p:cNvCxnSpPr>
                    <a:stCxn id="7196" idx="1"/>
                  </p:cNvCxnSpPr>
                  <p:nvPr/>
                </p:nvCxnSpPr>
                <p:spPr>
                  <a:xfrm rot="10800000">
                    <a:off x="4352793" y="2028101"/>
                    <a:ext cx="785793" cy="57433"/>
                  </a:xfrm>
                  <a:prstGeom prst="straightConnector1">
                    <a:avLst/>
                  </a:prstGeom>
                  <a:ln w="3492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75" name="组合 150"/>
                <p:cNvGrpSpPr>
                  <a:grpSpLocks/>
                </p:cNvGrpSpPr>
                <p:nvPr/>
              </p:nvGrpSpPr>
              <p:grpSpPr bwMode="auto">
                <a:xfrm>
                  <a:off x="4638006" y="3214686"/>
                  <a:ext cx="1934102" cy="325895"/>
                  <a:chOff x="4638006" y="3214686"/>
                  <a:chExt cx="1934102" cy="325895"/>
                </a:xfrm>
              </p:grpSpPr>
              <p:sp>
                <p:nvSpPr>
                  <p:cNvPr id="7194" name="Text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3900" y="3214686"/>
                    <a:ext cx="1648208" cy="3258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b="1" dirty="0">
                        <a:solidFill>
                          <a:srgbClr val="0000FF"/>
                        </a:solidFill>
                        <a:latin typeface="Calibri" pitchFamily="34" charset="0"/>
                      </a:rPr>
                      <a:t>GEM1</a:t>
                    </a:r>
                    <a:r>
                      <a:rPr lang="en-US" altLang="zh-CN" sz="1400" b="1" dirty="0">
                        <a:solidFill>
                          <a:srgbClr val="0000FF"/>
                        </a:solidFill>
                        <a:latin typeface="Calibri" pitchFamily="34" charset="0"/>
                      </a:rPr>
                      <a:t>(300v-500v)</a:t>
                    </a:r>
                    <a:endParaRPr lang="zh-CN" altLang="en-US" b="1" dirty="0">
                      <a:solidFill>
                        <a:srgbClr val="0000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44" name="直接箭头连接符 143"/>
                  <p:cNvCxnSpPr>
                    <a:stCxn id="7194" idx="1"/>
                  </p:cNvCxnSpPr>
                  <p:nvPr/>
                </p:nvCxnSpPr>
                <p:spPr>
                  <a:xfrm rot="10800000">
                    <a:off x="4638536" y="3371473"/>
                    <a:ext cx="285743" cy="5603"/>
                  </a:xfrm>
                  <a:prstGeom prst="straightConnector1">
                    <a:avLst/>
                  </a:prstGeom>
                  <a:ln w="3492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76" name="组合 151"/>
                <p:cNvGrpSpPr>
                  <a:grpSpLocks/>
                </p:cNvGrpSpPr>
                <p:nvPr/>
              </p:nvGrpSpPr>
              <p:grpSpPr bwMode="auto">
                <a:xfrm>
                  <a:off x="4571959" y="3933196"/>
                  <a:ext cx="2005323" cy="325895"/>
                  <a:chOff x="4571959" y="3933196"/>
                  <a:chExt cx="2005323" cy="325895"/>
                </a:xfrm>
              </p:grpSpPr>
              <p:sp>
                <p:nvSpPr>
                  <p:cNvPr id="7192" name="TextBox 1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9074" y="3933196"/>
                    <a:ext cx="1648208" cy="3258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b="1" dirty="0">
                        <a:solidFill>
                          <a:srgbClr val="0000FF"/>
                        </a:solidFill>
                        <a:latin typeface="Calibri" pitchFamily="34" charset="0"/>
                      </a:rPr>
                      <a:t>GEM2</a:t>
                    </a:r>
                    <a:r>
                      <a:rPr lang="en-US" altLang="zh-CN" sz="1400" b="1" dirty="0">
                        <a:solidFill>
                          <a:srgbClr val="0000FF"/>
                        </a:solidFill>
                        <a:latin typeface="Calibri" pitchFamily="34" charset="0"/>
                      </a:rPr>
                      <a:t>(300v-500v)</a:t>
                    </a:r>
                    <a:endParaRPr lang="zh-CN" altLang="en-US" b="1" dirty="0">
                      <a:solidFill>
                        <a:srgbClr val="0000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46" name="直接箭头连接符 145"/>
                  <p:cNvCxnSpPr>
                    <a:stCxn id="7192" idx="1"/>
                  </p:cNvCxnSpPr>
                  <p:nvPr/>
                </p:nvCxnSpPr>
                <p:spPr>
                  <a:xfrm rot="10800000" flipV="1">
                    <a:off x="4571863" y="4097091"/>
                    <a:ext cx="357178" cy="50429"/>
                  </a:xfrm>
                  <a:prstGeom prst="straightConnector1">
                    <a:avLst/>
                  </a:prstGeom>
                  <a:ln w="3492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77" name="组合 152"/>
                <p:cNvGrpSpPr>
                  <a:grpSpLocks/>
                </p:cNvGrpSpPr>
                <p:nvPr/>
              </p:nvGrpSpPr>
              <p:grpSpPr bwMode="auto">
                <a:xfrm>
                  <a:off x="4572006" y="4857766"/>
                  <a:ext cx="2484233" cy="655078"/>
                  <a:chOff x="4572006" y="4857766"/>
                  <a:chExt cx="2484233" cy="655078"/>
                </a:xfrm>
              </p:grpSpPr>
              <p:sp>
                <p:nvSpPr>
                  <p:cNvPr id="7190" name="TextBox 1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57752" y="5143512"/>
                    <a:ext cx="2198487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b="1" dirty="0">
                        <a:solidFill>
                          <a:srgbClr val="0000FF"/>
                        </a:solidFill>
                        <a:latin typeface="Calibri" pitchFamily="34" charset="0"/>
                      </a:rPr>
                      <a:t>Anode/Readout strip</a:t>
                    </a:r>
                    <a:endParaRPr lang="zh-CN" altLang="en-US" b="1" dirty="0">
                      <a:solidFill>
                        <a:srgbClr val="0000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48" name="直接箭头连接符 147"/>
                  <p:cNvCxnSpPr>
                    <a:stCxn id="7190" idx="1"/>
                  </p:cNvCxnSpPr>
                  <p:nvPr/>
                </p:nvCxnSpPr>
                <p:spPr>
                  <a:xfrm rot="10800000">
                    <a:off x="4571863" y="4857729"/>
                    <a:ext cx="285743" cy="470671"/>
                  </a:xfrm>
                  <a:prstGeom prst="straightConnector1">
                    <a:avLst/>
                  </a:prstGeom>
                  <a:ln w="3492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181" name="组合 172"/>
            <p:cNvGrpSpPr>
              <a:grpSpLocks/>
            </p:cNvGrpSpPr>
            <p:nvPr/>
          </p:nvGrpSpPr>
          <p:grpSpPr bwMode="auto">
            <a:xfrm>
              <a:off x="1500166" y="1714489"/>
              <a:ext cx="1193399" cy="3286148"/>
              <a:chOff x="1500166" y="1714489"/>
              <a:chExt cx="1193399" cy="3286148"/>
            </a:xfrm>
          </p:grpSpPr>
          <p:grpSp>
            <p:nvGrpSpPr>
              <p:cNvPr id="7182" name="组合 168"/>
              <p:cNvGrpSpPr>
                <a:grpSpLocks/>
              </p:cNvGrpSpPr>
              <p:nvPr/>
            </p:nvGrpSpPr>
            <p:grpSpPr bwMode="auto">
              <a:xfrm>
                <a:off x="1516600" y="1714489"/>
                <a:ext cx="55003" cy="3286148"/>
                <a:chOff x="1516600" y="1714489"/>
                <a:chExt cx="55003" cy="3286148"/>
              </a:xfrm>
            </p:grpSpPr>
            <p:cxnSp>
              <p:nvCxnSpPr>
                <p:cNvPr id="160" name="直接箭头连接符 159"/>
                <p:cNvCxnSpPr/>
                <p:nvPr/>
              </p:nvCxnSpPr>
              <p:spPr>
                <a:xfrm rot="5340000" flipH="1" flipV="1">
                  <a:off x="784371" y="2473319"/>
                  <a:ext cx="1546236" cy="28574"/>
                </a:xfrm>
                <a:prstGeom prst="straightConnector1">
                  <a:avLst/>
                </a:prstGeom>
                <a:ln w="28575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箭头连接符 160"/>
                <p:cNvCxnSpPr>
                  <a:stCxn id="25" idx="0"/>
                  <a:endCxn id="16" idx="2"/>
                </p:cNvCxnSpPr>
                <p:nvPr/>
              </p:nvCxnSpPr>
              <p:spPr>
                <a:xfrm rot="5400000" flipH="1" flipV="1">
                  <a:off x="1155056" y="3742533"/>
                  <a:ext cx="774705" cy="1587"/>
                </a:xfrm>
                <a:prstGeom prst="straightConnector1">
                  <a:avLst/>
                </a:prstGeom>
                <a:ln w="28575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箭头连接符 161"/>
                <p:cNvCxnSpPr/>
                <p:nvPr/>
              </p:nvCxnSpPr>
              <p:spPr>
                <a:xfrm rot="5220000" flipH="1" flipV="1">
                  <a:off x="1151880" y="4593441"/>
                  <a:ext cx="771530" cy="42861"/>
                </a:xfrm>
                <a:prstGeom prst="straightConnector1">
                  <a:avLst/>
                </a:prstGeom>
                <a:ln w="28575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78" name="TextBox 169"/>
              <p:cNvSpPr txBox="1">
                <a:spLocks noChangeArrowheads="1"/>
              </p:cNvSpPr>
              <p:nvPr/>
            </p:nvSpPr>
            <p:spPr bwMode="auto">
              <a:xfrm>
                <a:off x="1543891" y="2285992"/>
                <a:ext cx="11496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latin typeface="Calibri" pitchFamily="34" charset="0"/>
                  </a:rPr>
                  <a:t>~2-30 mm</a:t>
                </a:r>
                <a:endParaRPr lang="zh-CN" altLang="en-US" b="1">
                  <a:latin typeface="Calibri" pitchFamily="34" charset="0"/>
                </a:endParaRPr>
              </a:p>
            </p:txBody>
          </p:sp>
          <p:sp>
            <p:nvSpPr>
              <p:cNvPr id="7179" name="TextBox 170"/>
              <p:cNvSpPr txBox="1">
                <a:spLocks noChangeArrowheads="1"/>
              </p:cNvSpPr>
              <p:nvPr/>
            </p:nvSpPr>
            <p:spPr bwMode="auto">
              <a:xfrm>
                <a:off x="1500166" y="3571876"/>
                <a:ext cx="9733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latin typeface="Calibri" pitchFamily="34" charset="0"/>
                  </a:rPr>
                  <a:t>~1-2mm</a:t>
                </a:r>
                <a:endParaRPr lang="zh-CN" altLang="en-US" b="1">
                  <a:latin typeface="Calibri" pitchFamily="34" charset="0"/>
                </a:endParaRPr>
              </a:p>
            </p:txBody>
          </p:sp>
          <p:sp>
            <p:nvSpPr>
              <p:cNvPr id="7180" name="TextBox 171"/>
              <p:cNvSpPr txBox="1">
                <a:spLocks noChangeArrowheads="1"/>
              </p:cNvSpPr>
              <p:nvPr/>
            </p:nvSpPr>
            <p:spPr bwMode="auto">
              <a:xfrm>
                <a:off x="1500166" y="4429132"/>
                <a:ext cx="9733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latin typeface="Calibri" pitchFamily="34" charset="0"/>
                  </a:rPr>
                  <a:t>~1-6mm</a:t>
                </a:r>
                <a:endParaRPr lang="zh-CN" altLang="en-US" b="1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0"/>
            <a:ext cx="8229600" cy="785794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solidFill>
                  <a:srgbClr val="0000CC"/>
                </a:solidFill>
              </a:rPr>
              <a:t>Introduction to the set up</a:t>
            </a:r>
            <a:endParaRPr lang="zh-CN" altLang="en-US" sz="40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786322"/>
            <a:ext cx="51308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000" b="1" dirty="0" smtClean="0"/>
              <a:t>Readout strip: 1-D, width=200um, 400um;</a:t>
            </a:r>
          </a:p>
          <a:p>
            <a:r>
              <a:rPr lang="en-US" altLang="zh-CN" sz="2000" b="1" dirty="0" smtClean="0"/>
              <a:t>	               2-D, width=400um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dirty="0" smtClean="0"/>
              <a:t>Preamplifier: Charge-sensitive, 16 channels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dirty="0" smtClean="0"/>
              <a:t>DAQ: Based on VME-Bus, peak sensitive ADC</a:t>
            </a:r>
          </a:p>
        </p:txBody>
      </p:sp>
      <p:pic>
        <p:nvPicPr>
          <p:cNvPr id="5" name="图片 4" descr="Mai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1" y="714357"/>
            <a:ext cx="5502301" cy="3714776"/>
          </a:xfrm>
          <a:prstGeom prst="rect">
            <a:avLst/>
          </a:prstGeom>
        </p:spPr>
      </p:pic>
      <p:pic>
        <p:nvPicPr>
          <p:cNvPr id="6" name="图片 5" descr="scope_5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876045"/>
            <a:ext cx="3714743" cy="298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IMG_20120410_1728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571480"/>
            <a:ext cx="3643306" cy="3214686"/>
          </a:xfrm>
          <a:prstGeom prst="rect">
            <a:avLst/>
          </a:prstGeom>
        </p:spPr>
      </p:pic>
      <p:grpSp>
        <p:nvGrpSpPr>
          <p:cNvPr id="7" name="组合 14"/>
          <p:cNvGrpSpPr/>
          <p:nvPr/>
        </p:nvGrpSpPr>
        <p:grpSpPr>
          <a:xfrm>
            <a:off x="428596" y="571480"/>
            <a:ext cx="779932" cy="571504"/>
            <a:chOff x="1643042" y="571480"/>
            <a:chExt cx="1264251" cy="571504"/>
          </a:xfrm>
        </p:grpSpPr>
        <p:sp>
          <p:nvSpPr>
            <p:cNvPr id="8" name="爆炸形 1 7"/>
            <p:cNvSpPr/>
            <p:nvPr/>
          </p:nvSpPr>
          <p:spPr>
            <a:xfrm>
              <a:off x="1643042" y="785794"/>
              <a:ext cx="642942" cy="357190"/>
            </a:xfrm>
            <a:prstGeom prst="irregularSeal1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00232" y="571480"/>
              <a:ext cx="907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baseline="30000" dirty="0" smtClean="0"/>
                <a:t>55</a:t>
              </a:r>
              <a:r>
                <a:rPr lang="en-US" altLang="zh-CN" b="1" dirty="0" smtClean="0"/>
                <a:t>Fe</a:t>
              </a:r>
              <a:endParaRPr lang="zh-CN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5" descr="c2_ma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4238"/>
            <a:ext cx="4429124" cy="293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内容占位符 3" descr="spectotal1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1350" y="500042"/>
            <a:ext cx="4692650" cy="2928938"/>
          </a:xfrm>
          <a:noFill/>
          <a:ln>
            <a:miter lim="800000"/>
            <a:headEnd/>
            <a:tailEnd/>
          </a:ln>
        </p:spPr>
      </p:pic>
      <p:pic>
        <p:nvPicPr>
          <p:cNvPr id="6" name="图片 7" descr="can_gr_mea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74803"/>
            <a:ext cx="4429124" cy="34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4" descr="can_gr_resolution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357561"/>
            <a:ext cx="4714876" cy="34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2" y="-24"/>
            <a:ext cx="347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General performance</a:t>
            </a:r>
            <a:endParaRPr lang="zh-CN" alt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80" y="264318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Method description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>
                <a:solidFill>
                  <a:srgbClr val="0000CC"/>
                </a:solidFill>
              </a:rPr>
              <a:t>Conventional methods for spatial resolution</a:t>
            </a:r>
            <a:endParaRPr lang="zh-CN" altLang="en-US" sz="40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" y="642918"/>
            <a:ext cx="16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Method Ⅰ: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642918"/>
            <a:ext cx="16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Method Ⅱ:</a:t>
            </a:r>
            <a:endParaRPr lang="zh-CN" altLang="en-US" b="1" dirty="0"/>
          </a:p>
        </p:txBody>
      </p:sp>
      <p:pic>
        <p:nvPicPr>
          <p:cNvPr id="6" name="图片 5" descr="telescop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214422"/>
            <a:ext cx="3214710" cy="2643206"/>
          </a:xfrm>
          <a:prstGeom prst="rect">
            <a:avLst/>
          </a:prstGeom>
        </p:spPr>
      </p:pic>
      <p:pic>
        <p:nvPicPr>
          <p:cNvPr id="7" name="图片 6" descr="edg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071546"/>
            <a:ext cx="2766696" cy="2726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12" y="642918"/>
            <a:ext cx="1742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Method Ⅲ :</a:t>
            </a:r>
            <a:endParaRPr lang="zh-CN" altLang="en-US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5715008" y="3714752"/>
            <a:ext cx="3125047" cy="3143248"/>
            <a:chOff x="5715008" y="3714752"/>
            <a:chExt cx="3125047" cy="3143248"/>
          </a:xfrm>
        </p:grpSpPr>
        <p:sp>
          <p:nvSpPr>
            <p:cNvPr id="9" name="下箭头 8"/>
            <p:cNvSpPr/>
            <p:nvPr/>
          </p:nvSpPr>
          <p:spPr>
            <a:xfrm>
              <a:off x="7072330" y="3714752"/>
              <a:ext cx="1000132" cy="214314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 smtClean="0"/>
            </a:p>
            <a:p>
              <a:pPr algn="ctr"/>
              <a:endParaRPr lang="zh-CN" altLang="en-US" dirty="0"/>
            </a:p>
          </p:txBody>
        </p:sp>
        <p:pic>
          <p:nvPicPr>
            <p:cNvPr id="10" name="图片 9" descr="edge-metho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8" y="3943506"/>
              <a:ext cx="3125047" cy="291449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42910" y="4786322"/>
            <a:ext cx="4157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Ref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RADIOLOGY 93: 257-272, August 1969.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Med. Phys. 25(1), January 1998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Med. Phys. 11(6), 1984</a:t>
            </a:r>
          </a:p>
        </p:txBody>
      </p:sp>
      <p:pic>
        <p:nvPicPr>
          <p:cNvPr id="15" name="图片 14" descr="Collimator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2985"/>
            <a:ext cx="3286116" cy="2633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282" y="571480"/>
          <a:ext cx="8715436" cy="421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5595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#Method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3200" dirty="0" smtClean="0"/>
                        <a:t>σ</a:t>
                      </a:r>
                      <a:r>
                        <a:rPr lang="en-US" altLang="zh-CN" sz="2400" baseline="-25000" dirty="0" smtClean="0"/>
                        <a:t>0</a:t>
                      </a:r>
                      <a:r>
                        <a:rPr lang="en-US" altLang="zh-CN" sz="2400" baseline="0" dirty="0" smtClean="0"/>
                        <a:t> /</a:t>
                      </a:r>
                      <a:r>
                        <a:rPr lang="el-GR" altLang="zh-CN" sz="2400" baseline="0" dirty="0" smtClean="0"/>
                        <a:t>μ</a:t>
                      </a:r>
                      <a:r>
                        <a:rPr lang="en-US" altLang="zh-CN" sz="2400" baseline="0" dirty="0" smtClean="0"/>
                        <a:t>m</a:t>
                      </a:r>
                      <a:endParaRPr lang="zh-CN" altLang="en-US" sz="1600" baseline="-25000" dirty="0"/>
                    </a:p>
                  </a:txBody>
                  <a:tcPr/>
                </a:tc>
              </a:tr>
              <a:tr h="8280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baseline="0" dirty="0" smtClean="0"/>
                        <a:t>Method 1 (slit width=200</a:t>
                      </a:r>
                      <a:r>
                        <a:rPr lang="el-GR" altLang="zh-CN" sz="2000" b="1" baseline="0" dirty="0" smtClean="0"/>
                        <a:t>μ</a:t>
                      </a:r>
                      <a:r>
                        <a:rPr lang="en-US" altLang="zh-CN" sz="2000" b="1" baseline="0" dirty="0" smtClean="0"/>
                        <a:t>m)</a:t>
                      </a:r>
                    </a:p>
                    <a:p>
                      <a:pPr algn="ctr"/>
                      <a:r>
                        <a:rPr lang="en-US" altLang="zh-CN" sz="2000" b="1" baseline="0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en-US" altLang="zh-CN" sz="2000" b="1" baseline="0" dirty="0" err="1" smtClean="0">
                          <a:solidFill>
                            <a:srgbClr val="FF0000"/>
                          </a:solidFill>
                        </a:rPr>
                        <a:t>deconvolution</a:t>
                      </a:r>
                      <a:endParaRPr lang="en-US" altLang="zh-CN" sz="2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1314.9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8280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baseline="0" dirty="0" smtClean="0"/>
                        <a:t>Method 1 (slit width=200</a:t>
                      </a:r>
                      <a:r>
                        <a:rPr lang="el-GR" altLang="zh-CN" sz="2000" b="1" baseline="0" dirty="0" smtClean="0"/>
                        <a:t>μ</a:t>
                      </a:r>
                      <a:r>
                        <a:rPr lang="en-US" altLang="zh-CN" sz="2000" b="1" baseline="0" dirty="0" smtClean="0"/>
                        <a:t>m)</a:t>
                      </a:r>
                    </a:p>
                    <a:p>
                      <a:pPr algn="ctr"/>
                      <a:r>
                        <a:rPr lang="en-US" altLang="zh-CN" sz="2000" b="1" baseline="0" dirty="0" smtClean="0">
                          <a:solidFill>
                            <a:srgbClr val="FF0000"/>
                          </a:solidFill>
                        </a:rPr>
                        <a:t>With </a:t>
                      </a:r>
                      <a:r>
                        <a:rPr lang="en-US" altLang="zh-CN" sz="2000" b="1" baseline="0" dirty="0" err="1" smtClean="0">
                          <a:solidFill>
                            <a:srgbClr val="FF0000"/>
                          </a:solidFill>
                        </a:rPr>
                        <a:t>deconvolution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65.0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5732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 Method 1 (</a:t>
                      </a:r>
                      <a:r>
                        <a:rPr lang="en-US" altLang="zh-CN" sz="2000" b="1" baseline="0" dirty="0" smtClean="0"/>
                        <a:t>slit width ~10</a:t>
                      </a:r>
                      <a:r>
                        <a:rPr lang="el-GR" altLang="zh-CN" sz="2000" b="1" baseline="0" dirty="0" smtClean="0"/>
                        <a:t>μ</a:t>
                      </a:r>
                      <a:r>
                        <a:rPr lang="en-US" altLang="zh-CN" sz="2000" b="1" baseline="0" dirty="0" smtClean="0"/>
                        <a:t>m)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59.9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677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Method  3</a:t>
                      </a:r>
                    </a:p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71.3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677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baseline="0" dirty="0" smtClean="0"/>
                        <a:t>Method 3</a:t>
                      </a:r>
                    </a:p>
                    <a:p>
                      <a:pPr algn="ctr"/>
                      <a:r>
                        <a:rPr lang="en-US" altLang="zh-CN" sz="2000" b="1" baseline="0" dirty="0" smtClean="0"/>
                        <a:t>(with improved data processing)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63.3</a:t>
                      </a:r>
                      <a:endParaRPr lang="zh-CN" alt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24"/>
            <a:ext cx="5943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Comparison  of different methods</a:t>
            </a:r>
            <a:endParaRPr lang="zh-CN" altLang="en-US" sz="3200" b="1" dirty="0" smtClean="0">
              <a:solidFill>
                <a:srgbClr val="0000CC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4346" y="4857760"/>
            <a:ext cx="9144000" cy="1857388"/>
            <a:chOff x="214346" y="4857760"/>
            <a:chExt cx="9144000" cy="1857388"/>
          </a:xfrm>
        </p:grpSpPr>
        <p:sp>
          <p:nvSpPr>
            <p:cNvPr id="6" name="TextBox 5"/>
            <p:cNvSpPr txBox="1"/>
            <p:nvPr/>
          </p:nvSpPr>
          <p:spPr>
            <a:xfrm>
              <a:off x="3500430" y="4857760"/>
              <a:ext cx="5485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 smtClean="0"/>
                <a:t>Ref: Chinese Physics C, Vol. 36, No. 3, Page 228-234</a:t>
              </a:r>
              <a:endParaRPr lang="zh-CN" altLang="en-US" sz="2000" i="1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346" y="4960822"/>
              <a:ext cx="9144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Difficulties</a:t>
              </a:r>
              <a:r>
                <a:rPr lang="zh-CN" altLang="en-US" sz="2800" b="1" dirty="0" smtClean="0"/>
                <a:t>：</a:t>
              </a:r>
              <a:endParaRPr lang="en-US" altLang="zh-CN" sz="2800" b="1" dirty="0" smtClean="0"/>
            </a:p>
            <a:p>
              <a:pPr>
                <a:buFont typeface="Wingdings" pitchFamily="2" charset="2"/>
                <a:buChar char="u"/>
              </a:pPr>
              <a:r>
                <a:rPr lang="en-US" altLang="zh-CN" sz="2000" b="1" dirty="0" smtClean="0"/>
                <a:t>Method 1: Precise slit fabrication and alignment in the  radiation</a:t>
              </a:r>
              <a:r>
                <a:rPr lang="zh-CN" altLang="en-US" sz="2000" b="1" dirty="0" smtClean="0"/>
                <a:t>；</a:t>
              </a:r>
              <a:endParaRPr lang="en-US" altLang="zh-CN" sz="2000" b="1" dirty="0" smtClean="0"/>
            </a:p>
            <a:p>
              <a:r>
                <a:rPr lang="en-US" altLang="zh-CN" sz="2000" b="1" dirty="0" smtClean="0"/>
                <a:t>                         or intense radioactive source</a:t>
              </a:r>
              <a:r>
                <a:rPr lang="zh-CN" altLang="en-US" sz="2000" b="1" dirty="0" smtClean="0"/>
                <a:t>；</a:t>
              </a:r>
              <a:endParaRPr lang="en-US" altLang="zh-CN" sz="2000" b="1" dirty="0" smtClean="0"/>
            </a:p>
            <a:p>
              <a:pPr>
                <a:buFont typeface="Wingdings" pitchFamily="2" charset="2"/>
                <a:buChar char="u"/>
              </a:pPr>
              <a:r>
                <a:rPr lang="en-US" altLang="zh-CN" sz="2000" b="1" dirty="0" smtClean="0"/>
                <a:t>Method 2: Complex auxiliary equipment</a:t>
              </a:r>
              <a:r>
                <a:rPr lang="zh-CN" altLang="en-US" sz="2000" b="1" dirty="0" smtClean="0"/>
                <a:t>；</a:t>
              </a:r>
              <a:endParaRPr lang="en-US" altLang="zh-CN" sz="2000" b="1" dirty="0" smtClean="0"/>
            </a:p>
            <a:p>
              <a:pPr>
                <a:buFont typeface="Wingdings" pitchFamily="2" charset="2"/>
                <a:buChar char="u"/>
              </a:pPr>
              <a:r>
                <a:rPr lang="en-US" altLang="zh-CN" sz="2000" b="1" dirty="0" smtClean="0"/>
                <a:t>Method 3: Precise edge fabrication and collimated X-ray source  needed;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4" y="48260"/>
            <a:ext cx="3060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But, what we have: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2918"/>
            <a:ext cx="321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A slit with adjustable width, but the width can NOT be measured precisely.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4" y="428604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2, a </a:t>
            </a:r>
            <a:r>
              <a:rPr lang="en-US" altLang="zh-CN" sz="2000" b="1" baseline="30000" dirty="0" smtClean="0"/>
              <a:t>55</a:t>
            </a:r>
            <a:r>
              <a:rPr lang="en-US" altLang="zh-CN" sz="2000" b="1" dirty="0" smtClean="0"/>
              <a:t>Fe with low </a:t>
            </a:r>
          </a:p>
          <a:p>
            <a:r>
              <a:rPr lang="en-US" altLang="zh-CN" sz="2000" b="1" dirty="0" smtClean="0"/>
              <a:t>Activity (5 × 10</a:t>
            </a:r>
            <a:r>
              <a:rPr lang="en-US" altLang="zh-CN" sz="2000" b="1" baseline="30000" dirty="0" smtClean="0"/>
              <a:t>4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Bq</a:t>
            </a:r>
            <a:r>
              <a:rPr lang="en-US" altLang="zh-CN" sz="2000" b="1" dirty="0" smtClean="0"/>
              <a:t>), Surface source, s</a:t>
            </a:r>
            <a:r>
              <a:rPr lang="zh-CN" altLang="en-US" b="1" i="1" dirty="0" smtClean="0"/>
              <a:t>～</a:t>
            </a:r>
            <a:r>
              <a:rPr lang="en-US" altLang="zh-CN" sz="2000" b="1" dirty="0" smtClean="0"/>
              <a:t>0.78cm</a:t>
            </a:r>
            <a:r>
              <a:rPr lang="en-US" altLang="zh-CN" sz="2000" b="1" baseline="30000" dirty="0" smtClean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50" y="2500306"/>
            <a:ext cx="357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3, Very limited in electronics </a:t>
            </a:r>
          </a:p>
          <a:p>
            <a:r>
              <a:rPr lang="en-US" altLang="zh-CN" sz="2000" b="1" dirty="0" smtClean="0"/>
              <a:t>(16 channels);</a:t>
            </a:r>
            <a:endParaRPr lang="zh-CN" altLang="en-US" sz="2000" b="1" dirty="0"/>
          </a:p>
        </p:txBody>
      </p:sp>
      <p:sp>
        <p:nvSpPr>
          <p:cNvPr id="11" name="爆炸形 1 10"/>
          <p:cNvSpPr/>
          <p:nvPr/>
        </p:nvSpPr>
        <p:spPr>
          <a:xfrm>
            <a:off x="7715272" y="714356"/>
            <a:ext cx="928694" cy="571504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0" y="1714488"/>
            <a:ext cx="4643438" cy="4572032"/>
            <a:chOff x="571472" y="1914958"/>
            <a:chExt cx="4643438" cy="4572032"/>
          </a:xfrm>
        </p:grpSpPr>
        <p:pic>
          <p:nvPicPr>
            <p:cNvPr id="12" name="图片 11" descr="IMG_323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1914958"/>
              <a:ext cx="2286016" cy="1714512"/>
            </a:xfrm>
            <a:prstGeom prst="rect">
              <a:avLst/>
            </a:prstGeom>
          </p:spPr>
        </p:pic>
        <p:pic>
          <p:nvPicPr>
            <p:cNvPr id="15" name="图片 5" descr="IMG_2588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894" y="3714753"/>
              <a:ext cx="2286016" cy="277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2" descr="C:\Documents and Settings\Administrator\桌面\Hadron2012\tools\IMG_324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894" y="1914958"/>
              <a:ext cx="2286016" cy="1723741"/>
            </a:xfrm>
            <a:prstGeom prst="rect">
              <a:avLst/>
            </a:prstGeom>
            <a:noFill/>
          </p:spPr>
        </p:pic>
        <p:pic>
          <p:nvPicPr>
            <p:cNvPr id="17" name="Picture 3" descr="C:\Documents and Settings\Administrator\桌面\Hadron2012\tools\IMG_323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3714752"/>
              <a:ext cx="2286016" cy="1896798"/>
            </a:xfrm>
            <a:prstGeom prst="rect">
              <a:avLst/>
            </a:prstGeom>
            <a:noFill/>
          </p:spPr>
        </p:pic>
      </p:grpSp>
      <p:grpSp>
        <p:nvGrpSpPr>
          <p:cNvPr id="19" name="组合 18"/>
          <p:cNvGrpSpPr/>
          <p:nvPr/>
        </p:nvGrpSpPr>
        <p:grpSpPr>
          <a:xfrm>
            <a:off x="4890169" y="3786190"/>
            <a:ext cx="4039549" cy="1928827"/>
            <a:chOff x="5357818" y="3500438"/>
            <a:chExt cx="3825235" cy="1714513"/>
          </a:xfrm>
        </p:grpSpPr>
        <p:pic>
          <p:nvPicPr>
            <p:cNvPr id="2049" name="Picture 1" descr="C:\Documents and Settings\Administrator\桌面\Hadron2012\tools\IMG_3236.JPG"/>
            <p:cNvPicPr>
              <a:picLocks noChangeAspect="1" noChangeArrowheads="1"/>
            </p:cNvPicPr>
            <p:nvPr/>
          </p:nvPicPr>
          <p:blipFill>
            <a:blip r:embed="rId6" cstate="print"/>
            <a:srcRect r="41463"/>
            <a:stretch>
              <a:fillRect/>
            </a:stretch>
          </p:blipFill>
          <p:spPr bwMode="auto">
            <a:xfrm rot="5400000">
              <a:off x="5183200" y="3675056"/>
              <a:ext cx="1714513" cy="1365277"/>
            </a:xfrm>
            <a:prstGeom prst="rect">
              <a:avLst/>
            </a:prstGeom>
            <a:noFill/>
          </p:spPr>
        </p:pic>
        <p:pic>
          <p:nvPicPr>
            <p:cNvPr id="63489" name="Picture 1" descr="D:\Photos\本组\实验室照片\GEM-TEST2\139_0706\复件 IMG_2315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86578" y="3500438"/>
              <a:ext cx="2396475" cy="1714512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3571868" y="6286520"/>
            <a:ext cx="5369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It is natural to use method 1. But…</a:t>
            </a:r>
            <a:endParaRPr lang="zh-CN" alt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Font typeface="Wingdings" pitchFamily="2" charset="2"/>
          <a:buChar char="u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712</Words>
  <Application>Microsoft Office PowerPoint</Application>
  <PresentationFormat>全屏显示(4:3)</PresentationFormat>
  <Paragraphs>135</Paragraphs>
  <Slides>20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Equation</vt:lpstr>
      <vt:lpstr>A Practical Method to Estimate the Spatial Resolution of GEM Detector</vt:lpstr>
      <vt:lpstr>Outline:</vt:lpstr>
      <vt:lpstr>PowerPoint 演示文稿</vt:lpstr>
      <vt:lpstr>Introduction to the set up</vt:lpstr>
      <vt:lpstr>PowerPoint 演示文稿</vt:lpstr>
      <vt:lpstr>Method description</vt:lpstr>
      <vt:lpstr>Conventional methods for spatial resolution</vt:lpstr>
      <vt:lpstr>PowerPoint 演示文稿</vt:lpstr>
      <vt:lpstr>PowerPoint 演示文稿</vt:lpstr>
      <vt:lpstr>A practical method</vt:lpstr>
      <vt:lpstr>A practical method (Continue)</vt:lpstr>
      <vt:lpstr>PowerPoint 演示文稿</vt:lpstr>
      <vt:lpstr>Experimental result</vt:lpstr>
      <vt:lpstr>PowerPoint 演示文稿</vt:lpstr>
      <vt:lpstr>PowerPoint 演示文稿</vt:lpstr>
      <vt:lpstr>PowerPoint 演示文稿</vt:lpstr>
      <vt:lpstr>PowerPoint 演示文稿</vt:lpstr>
      <vt:lpstr>Near Future Plans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zhong</cp:lastModifiedBy>
  <cp:revision>369</cp:revision>
  <dcterms:modified xsi:type="dcterms:W3CDTF">2012-07-18T02:43:31Z</dcterms:modified>
</cp:coreProperties>
</file>